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3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5" r:id="rId12"/>
    <p:sldId id="263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8" d="100"/>
          <a:sy n="78" d="100"/>
        </p:scale>
        <p:origin x="-3904" y="-1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88152-55D1-8348-9B05-E3B4C7375AED}" type="datetimeFigureOut">
              <a:rPr lang="en-US" smtClean="0"/>
              <a:t>4/4/16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6AA3F-90D2-794A-9EFF-DAB8397E6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11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B9870-8FFE-3B42-B33F-6B3E662D3511}" type="datetimeFigureOut">
              <a:rPr lang="en-US" smtClean="0"/>
              <a:t>4/4/16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2CDC9-6056-2C49-AF22-7149B40F6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367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503EA-C432-3D40-AF2D-FDE9CD698435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CD902-5991-594E-8E17-BF82A7A232F1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2207-BD8D-1A41-B143-4DEC3A141B7B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732FD-5CF5-4B47-8AAA-2530C1E7F9A0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24A0-B66E-0B4E-908E-C1C83C5C9441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BBA-CAAA-4247-A61F-369CB2AE0831}" type="datetime1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4239-CF39-A949-88F9-E737A020303C}" type="datetime1">
              <a:rPr lang="en-US" smtClean="0"/>
              <a:t>4/4/16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1836-F9B0-254D-955B-B8FBC90AE5A5}" type="datetime1">
              <a:rPr lang="en-US" smtClean="0"/>
              <a:t>4/4/16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8DEA-9E21-EC44-8A1C-8905F92AB20D}" type="datetime1">
              <a:rPr lang="en-US" smtClean="0"/>
              <a:t>4/4/16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4613-3106-1846-B8B9-955DE61E6862}" type="datetime1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24C6E-2A51-134E-AE75-825466AC20F0}" type="datetime1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E1F7644-A809-4D41-91EE-E65BF0B08911}" type="datetime1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FD6AEA5-7A1C-BA48-886D-161F3D0C3F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ericroth@usc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177" y="554282"/>
            <a:ext cx="7772400" cy="2424716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>
                <a:latin typeface="Caslon 540" pitchFamily="18" charset="0"/>
                <a:cs typeface="Adobe Caslon Pro SmBd"/>
              </a:rPr>
              <a:t>The Pleasures and Perils </a:t>
            </a:r>
            <a:br>
              <a:rPr lang="en-US" sz="4800" dirty="0" smtClean="0">
                <a:latin typeface="Caslon 540" pitchFamily="18" charset="0"/>
                <a:cs typeface="Adobe Caslon Pro SmBd"/>
              </a:rPr>
            </a:br>
            <a:r>
              <a:rPr lang="en-US" sz="4800" dirty="0" smtClean="0">
                <a:latin typeface="Caslon 540" pitchFamily="18" charset="0"/>
                <a:cs typeface="Adobe Caslon Pro SmBd"/>
              </a:rPr>
              <a:t>of Self-Publishing</a:t>
            </a:r>
            <a:endParaRPr lang="en-US" sz="4800" dirty="0">
              <a:latin typeface="Caslon 540" pitchFamily="18" charset="0"/>
              <a:cs typeface="Adobe Caslon Pro SmB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6895"/>
            <a:ext cx="6400800" cy="1473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cs typeface="Myriad Pro"/>
              </a:rPr>
              <a:t>Eric Roth, Chimayo Press</a:t>
            </a:r>
          </a:p>
          <a:p>
            <a:r>
              <a:rPr lang="en-US" dirty="0"/>
              <a:t>2014 CATESOL </a:t>
            </a:r>
            <a:r>
              <a:rPr lang="en-US" dirty="0" smtClean="0"/>
              <a:t>Conference</a:t>
            </a:r>
            <a:r>
              <a:rPr lang="en-US" dirty="0"/>
              <a:t>,</a:t>
            </a:r>
            <a:r>
              <a:rPr lang="en-US" dirty="0" smtClean="0"/>
              <a:t> Santa Clara, California</a:t>
            </a:r>
          </a:p>
          <a:p>
            <a:endParaRPr lang="en-US" dirty="0"/>
          </a:p>
          <a:p>
            <a:r>
              <a:rPr lang="en-US" dirty="0" smtClean="0"/>
              <a:t>October </a:t>
            </a:r>
            <a:r>
              <a:rPr lang="en-US" dirty="0"/>
              <a:t>25, 2014</a:t>
            </a:r>
          </a:p>
          <a:p>
            <a:endParaRPr lang="en-US" dirty="0" smtClean="0"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92757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</a:rPr>
              <a:t>More Resources</a:t>
            </a:r>
            <a:endParaRPr lang="en-US" dirty="0">
              <a:latin typeface="Caslon 540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10</a:t>
            </a:fld>
            <a:endParaRPr lang="en-US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2" y="2310509"/>
            <a:ext cx="4639167" cy="3480691"/>
          </a:xfrm>
        </p:spPr>
      </p:pic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5059680" y="2959608"/>
            <a:ext cx="3822192" cy="57607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yriad Pro"/>
              </a:rPr>
              <a:t>TeachersPayTeachers.com</a:t>
            </a:r>
            <a:endParaRPr lang="en-US" sz="20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28338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145356"/>
            <a:ext cx="7772400" cy="1789314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en-US" sz="3600" dirty="0">
                <a:latin typeface="Caslon 540" pitchFamily="18" charset="0"/>
                <a:cs typeface="Adobe Caslon Pro SmBd"/>
              </a:rPr>
              <a:t>“Success is going from failure to failure without losing enthusiasm.”</a:t>
            </a:r>
            <a:r>
              <a:rPr lang="en-US" sz="3600" dirty="0">
                <a:latin typeface="Adobe Caslon Pro SmBd"/>
                <a:cs typeface="Adobe Caslon Pro SmBd"/>
              </a:rPr>
              <a:t>	   </a:t>
            </a:r>
            <a:r>
              <a:rPr lang="en-US" sz="3100" dirty="0" smtClean="0">
                <a:latin typeface="Adobe Caslon Pro SmBd"/>
                <a:cs typeface="Adobe Caslon Pro SmBd"/>
              </a:rPr>
              <a:t/>
            </a:r>
            <a:br>
              <a:rPr lang="en-US" sz="3100" dirty="0" smtClean="0">
                <a:latin typeface="Adobe Caslon Pro SmBd"/>
                <a:cs typeface="Adobe Caslon Pro SmBd"/>
              </a:rPr>
            </a:b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2380387"/>
            <a:ext cx="6417734" cy="939801"/>
          </a:xfrm>
        </p:spPr>
        <p:txBody>
          <a:bodyPr/>
          <a:lstStyle/>
          <a:p>
            <a:r>
              <a:rPr lang="en-US" dirty="0">
                <a:latin typeface="Myriad Pro"/>
                <a:cs typeface="Myriad Pro"/>
              </a:rPr>
              <a:t>Winston Churchill (1874-1965)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1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  <a:cs typeface="Adobe Caslon Pro SmBd"/>
              </a:rPr>
              <a:t>References</a:t>
            </a:r>
            <a:endParaRPr lang="en-US" dirty="0">
              <a:latin typeface="Caslon 540" pitchFamily="18" charset="0"/>
              <a:cs typeface="Adobe Caslon Pro SmB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6655" y="2376606"/>
            <a:ext cx="3822192" cy="424325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 err="1">
                <a:latin typeface="Myriad Pro"/>
              </a:rPr>
              <a:t>Bowerman</a:t>
            </a:r>
            <a:r>
              <a:rPr lang="en-US" dirty="0">
                <a:latin typeface="Myriad Pro"/>
              </a:rPr>
              <a:t>, Peter. </a:t>
            </a:r>
            <a:r>
              <a:rPr lang="en-US" i="1" dirty="0">
                <a:latin typeface="Myriad Pro"/>
              </a:rPr>
              <a:t>The Well-Fed Self-Publisher: How to Turn One Book into a Full-Time Living</a:t>
            </a:r>
            <a:r>
              <a:rPr lang="en-US" dirty="0">
                <a:latin typeface="Myriad Pro"/>
              </a:rPr>
              <a:t>. </a:t>
            </a:r>
            <a:r>
              <a:rPr lang="en-US" dirty="0" smtClean="0">
                <a:latin typeface="Myriad Pro"/>
              </a:rPr>
              <a:t>Revised ed. Atlanta</a:t>
            </a:r>
            <a:r>
              <a:rPr lang="en-US" dirty="0">
                <a:latin typeface="Myriad Pro"/>
              </a:rPr>
              <a:t>, GA: </a:t>
            </a:r>
            <a:r>
              <a:rPr lang="en-US" dirty="0" err="1">
                <a:latin typeface="Myriad Pro"/>
              </a:rPr>
              <a:t>Fanove</a:t>
            </a:r>
            <a:r>
              <a:rPr lang="en-US" dirty="0">
                <a:latin typeface="Myriad Pro"/>
              </a:rPr>
              <a:t> Pub., </a:t>
            </a:r>
            <a:r>
              <a:rPr lang="en-US" dirty="0" smtClean="0">
                <a:latin typeface="Myriad Pro"/>
              </a:rPr>
              <a:t>2013. </a:t>
            </a:r>
            <a:r>
              <a:rPr lang="en-US" dirty="0">
                <a:latin typeface="Myriad Pro"/>
              </a:rPr>
              <a:t>Print.</a:t>
            </a:r>
          </a:p>
          <a:p>
            <a:pPr>
              <a:lnSpc>
                <a:spcPct val="140000"/>
              </a:lnSpc>
            </a:pPr>
            <a:r>
              <a:rPr lang="en-US" dirty="0" err="1" smtClean="0">
                <a:latin typeface="Myriad Pro"/>
              </a:rPr>
              <a:t>Lepionka</a:t>
            </a:r>
            <a:r>
              <a:rPr lang="en-US" dirty="0">
                <a:latin typeface="Myriad Pro"/>
              </a:rPr>
              <a:t>, Mary Ellen. </a:t>
            </a:r>
            <a:r>
              <a:rPr lang="en-US" i="1" dirty="0">
                <a:latin typeface="Myriad Pro"/>
              </a:rPr>
              <a:t>Writing and Developing Your College Textbook: A Comprehensive Guide to Textbook Authorship and Higher Education Publication</a:t>
            </a:r>
            <a:r>
              <a:rPr lang="en-US" dirty="0">
                <a:latin typeface="Myriad Pro"/>
              </a:rPr>
              <a:t>. 2nd ed. </a:t>
            </a:r>
            <a:r>
              <a:rPr lang="en-US" dirty="0" err="1">
                <a:latin typeface="Myriad Pro"/>
              </a:rPr>
              <a:t>N.p</a:t>
            </a:r>
            <a:r>
              <a:rPr lang="en-US" dirty="0">
                <a:latin typeface="Myriad Pro"/>
              </a:rPr>
              <a:t>.: Atlantic Path, 2008. Print.</a:t>
            </a:r>
          </a:p>
          <a:p>
            <a:pPr>
              <a:lnSpc>
                <a:spcPct val="140000"/>
              </a:lnSpc>
            </a:pPr>
            <a:r>
              <a:rPr lang="en-US" dirty="0">
                <a:latin typeface="Myriad Pro"/>
              </a:rPr>
              <a:t>Silverman, Franklin H. </a:t>
            </a:r>
            <a:r>
              <a:rPr lang="en-US" i="1" dirty="0">
                <a:latin typeface="Myriad Pro"/>
              </a:rPr>
              <a:t>Self-Publishing Textbooks and Instructional Materials: A Practical Guide to Successful - And Respectable - Self-Publishing</a:t>
            </a:r>
            <a:r>
              <a:rPr lang="en-US" dirty="0">
                <a:latin typeface="Myriad Pro"/>
              </a:rPr>
              <a:t>. Gloucester, MA: Atlantic Path Pub., 2004. Print.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latin typeface="Myriad Pro"/>
              </a:rPr>
              <a:t>Rich, Jason. </a:t>
            </a:r>
            <a:r>
              <a:rPr lang="en-US" sz="1400" i="1" dirty="0">
                <a:latin typeface="Myriad Pro"/>
              </a:rPr>
              <a:t>Self-Publishing for Dummies</a:t>
            </a:r>
            <a:r>
              <a:rPr lang="en-US" sz="1400" dirty="0">
                <a:latin typeface="Myriad Pro"/>
              </a:rPr>
              <a:t>. Hoboken, N.J: Wiley Pub., 2006. Print. 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Myriad Pro"/>
              </a:rPr>
              <a:t>Eltjam.com </a:t>
            </a: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Myriad Pro"/>
              </a:rPr>
              <a:t>Eltteacher2writer.co.uk </a:t>
            </a:r>
          </a:p>
          <a:p>
            <a:pPr>
              <a:lnSpc>
                <a:spcPct val="140000"/>
              </a:lnSpc>
            </a:pPr>
            <a:r>
              <a:rPr lang="en-US" sz="1400" smtClean="0">
                <a:latin typeface="Myriad Pro"/>
              </a:rPr>
              <a:t>TeachersPayTeachers.com</a:t>
            </a:r>
            <a:endParaRPr lang="en-US" sz="1400" dirty="0">
              <a:latin typeface="Myriad Pro"/>
            </a:endParaRPr>
          </a:p>
          <a:p>
            <a:pPr>
              <a:lnSpc>
                <a:spcPct val="140000"/>
              </a:lnSpc>
            </a:pPr>
            <a:r>
              <a:rPr lang="en-US" sz="1400" dirty="0" smtClean="0">
                <a:latin typeface="Myriad Pro"/>
              </a:rPr>
              <a:t>DollarPhotoClub.com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7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46632"/>
            <a:ext cx="7772400" cy="1780108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slon 540" pitchFamily="18" charset="0"/>
              </a:rPr>
              <a:t>Thank you!</a:t>
            </a:r>
            <a:endParaRPr lang="en-US" sz="4800" dirty="0">
              <a:latin typeface="Caslon 540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81328" y="3556001"/>
            <a:ext cx="6400800" cy="1473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yriad Pro"/>
              </a:rPr>
              <a:t>Questions? Comments?</a:t>
            </a:r>
          </a:p>
          <a:p>
            <a:r>
              <a:rPr lang="en-US" dirty="0">
                <a:latin typeface="Myriad Pro"/>
              </a:rPr>
              <a:t>Contact </a:t>
            </a:r>
            <a:r>
              <a:rPr lang="en-US" dirty="0">
                <a:latin typeface="Myriad Pro"/>
                <a:hlinkClick r:id="rId2"/>
              </a:rPr>
              <a:t>ericroth@usc.edu</a:t>
            </a:r>
            <a:endParaRPr lang="en-US" dirty="0">
              <a:latin typeface="Myriad Pr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ollarphotoclub_5233245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33" t="105" r="1" b="7589"/>
          <a:stretch/>
        </p:blipFill>
        <p:spPr>
          <a:xfrm>
            <a:off x="1207706" y="2674938"/>
            <a:ext cx="7408862" cy="41830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aslon 540" pitchFamily="18" charset="0"/>
                <a:cs typeface="Adobe Caslon Pro SmBd"/>
              </a:rPr>
              <a:t>Why do it? </a:t>
            </a:r>
            <a:endParaRPr lang="en-US" dirty="0">
              <a:latin typeface="Caslon 540" pitchFamily="18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73251" y="2418685"/>
            <a:ext cx="4235687" cy="3707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2000" dirty="0" smtClean="0">
                <a:latin typeface="Myriad Pro"/>
              </a:rPr>
              <a:t>Contributes to the field as teacher &amp; writer</a:t>
            </a:r>
          </a:p>
          <a:p>
            <a:pPr>
              <a:lnSpc>
                <a:spcPct val="140000"/>
              </a:lnSpc>
            </a:pPr>
            <a:r>
              <a:rPr lang="en-US" sz="2000" dirty="0" smtClean="0">
                <a:latin typeface="Myriad Pro"/>
              </a:rPr>
              <a:t>Improves your teaching </a:t>
            </a:r>
          </a:p>
          <a:p>
            <a:pPr>
              <a:lnSpc>
                <a:spcPct val="140000"/>
              </a:lnSpc>
            </a:pPr>
            <a:r>
              <a:rPr lang="en-US" sz="2000" dirty="0" smtClean="0">
                <a:latin typeface="Myriad Pro"/>
              </a:rPr>
              <a:t>Encourages reflection </a:t>
            </a:r>
          </a:p>
          <a:p>
            <a:pPr>
              <a:lnSpc>
                <a:spcPct val="140000"/>
              </a:lnSpc>
            </a:pPr>
            <a:r>
              <a:rPr lang="en-US" sz="2000" dirty="0" smtClean="0">
                <a:latin typeface="Myriad Pro"/>
              </a:rPr>
              <a:t>Share experiences &amp; values</a:t>
            </a:r>
          </a:p>
          <a:p>
            <a:pPr marL="0" indent="0" algn="ctr">
              <a:lnSpc>
                <a:spcPct val="140000"/>
              </a:lnSpc>
              <a:buFont typeface="Symbol" pitchFamily="18" charset="2"/>
              <a:buNone/>
            </a:pPr>
            <a:r>
              <a:rPr lang="en-US" dirty="0" smtClean="0">
                <a:latin typeface="Myriad Pro"/>
              </a:rPr>
              <a:t>And More!</a:t>
            </a:r>
            <a:endParaRPr lang="en-US" dirty="0">
              <a:latin typeface="Myriad Pro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>
                <a:solidFill>
                  <a:srgbClr val="FFFFFF"/>
                </a:solidFill>
              </a:r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Caslon 540" pitchFamily="18" charset="0"/>
                <a:cs typeface="Adobe Caslon Pro SmBd"/>
              </a:rPr>
              <a:t>How do I get started? </a:t>
            </a:r>
            <a:endParaRPr lang="en-US" dirty="0">
              <a:latin typeface="Caslon 540" pitchFamily="18" charset="0"/>
              <a:cs typeface="Adobe Caslon Pro SmBd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967337" y="2669853"/>
            <a:ext cx="3822192" cy="3447288"/>
          </a:xfrm>
        </p:spPr>
        <p:txBody>
          <a:bodyPr>
            <a:normAutofit/>
          </a:bodyPr>
          <a:lstStyle/>
          <a:p>
            <a:pPr lvl="0">
              <a:lnSpc>
                <a:spcPct val="140000"/>
              </a:lnSpc>
            </a:pPr>
            <a:r>
              <a:rPr lang="en-US" sz="2000" dirty="0">
                <a:latin typeface="Myriad Pro"/>
              </a:rPr>
              <a:t>Create and sell lessons/chapters as you go.</a:t>
            </a:r>
          </a:p>
          <a:p>
            <a:pPr lvl="0">
              <a:lnSpc>
                <a:spcPct val="140000"/>
              </a:lnSpc>
            </a:pPr>
            <a:r>
              <a:rPr lang="en-US" sz="2000" dirty="0" smtClean="0">
                <a:latin typeface="Myriad Pro"/>
              </a:rPr>
              <a:t>Field </a:t>
            </a:r>
            <a:r>
              <a:rPr lang="en-US" sz="2000" dirty="0">
                <a:latin typeface="Myriad Pro"/>
              </a:rPr>
              <a:t>test and collect feedback. </a:t>
            </a:r>
          </a:p>
          <a:p>
            <a:pPr lvl="0">
              <a:lnSpc>
                <a:spcPct val="140000"/>
              </a:lnSpc>
            </a:pPr>
            <a:r>
              <a:rPr lang="en-US" sz="2000" dirty="0">
                <a:latin typeface="Myriad Pro"/>
              </a:rPr>
              <a:t>Well begun is half done.</a:t>
            </a:r>
          </a:p>
          <a:p>
            <a:endParaRPr lang="en-US" dirty="0"/>
          </a:p>
        </p:txBody>
      </p:sp>
      <p:pic>
        <p:nvPicPr>
          <p:cNvPr id="5" name="Content Placeholder 4" descr="Dollarphotoclub_73279425_edited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-6578" r="-3287" b="-3287"/>
          <a:stretch/>
        </p:blipFill>
        <p:spPr>
          <a:xfrm>
            <a:off x="457200" y="2202903"/>
            <a:ext cx="4510137" cy="34472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0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  <a:cs typeface="Adobe Caslon Pro SmBd"/>
              </a:rPr>
              <a:t>Budget your time…</a:t>
            </a:r>
            <a:endParaRPr lang="en-US" dirty="0">
              <a:latin typeface="Caslon 540" pitchFamily="18" charset="0"/>
              <a:cs typeface="Adobe Caslon Pro SmBd"/>
            </a:endParaRPr>
          </a:p>
        </p:txBody>
      </p:sp>
      <p:pic>
        <p:nvPicPr>
          <p:cNvPr id="4" name="Content Placeholder 3" descr="Dollarphotoclub_83189639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6539" b="-10159"/>
          <a:stretch/>
        </p:blipFill>
        <p:spPr>
          <a:xfrm>
            <a:off x="457201" y="2408361"/>
            <a:ext cx="3931546" cy="344728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dirty="0">
                <a:latin typeface="Myriad Pro"/>
              </a:rPr>
              <a:t>Writing projects take considerable time – and almost always more than expected.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6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  <a:cs typeface="Adobe Caslon Pro SmBd"/>
              </a:rPr>
              <a:t>…And your expenses.</a:t>
            </a:r>
            <a:endParaRPr lang="en-US" dirty="0">
              <a:latin typeface="Caslon 540" pitchFamily="18" charset="0"/>
              <a:cs typeface="Adobe Caslon Pro SmBd"/>
            </a:endParaRPr>
          </a:p>
        </p:txBody>
      </p:sp>
      <p:pic>
        <p:nvPicPr>
          <p:cNvPr id="5" name="Content Placeholder 4" descr="Dollarphotoclub_82049506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r="8532" b="-5439"/>
          <a:stretch/>
        </p:blipFill>
        <p:spPr>
          <a:xfrm>
            <a:off x="457200" y="2408361"/>
            <a:ext cx="4041647" cy="344728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64608" y="2679192"/>
            <a:ext cx="3822192" cy="3447288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>
                <a:latin typeface="Myriad Pro"/>
              </a:rPr>
              <a:t>Remember: sometimes you have to spend money to make money.</a:t>
            </a:r>
            <a:endParaRPr lang="en-US" dirty="0">
              <a:latin typeface="Myriad Pr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6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  <a:cs typeface="Adobe Caslon Pro SmBd"/>
              </a:rPr>
              <a:t>Choose partnerships carefully.</a:t>
            </a:r>
            <a:endParaRPr lang="en-US" dirty="0">
              <a:latin typeface="Caslon 540" pitchFamily="18" charset="0"/>
              <a:cs typeface="Adobe Caslon Pro SmBd"/>
            </a:endParaRPr>
          </a:p>
        </p:txBody>
      </p:sp>
      <p:pic>
        <p:nvPicPr>
          <p:cNvPr id="5" name="Content Placeholder 4" descr="Dollarphotoclub_61836840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2888"/>
          <a:stretch/>
        </p:blipFill>
        <p:spPr>
          <a:xfrm>
            <a:off x="457200" y="2417700"/>
            <a:ext cx="4041647" cy="344728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64608" y="2678219"/>
            <a:ext cx="3822192" cy="3447288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>
                <a:latin typeface="Myriad Pro"/>
              </a:rPr>
              <a:t>Who does what? 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latin typeface="Myriad Pro"/>
              </a:rPr>
              <a:t>And When?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  <a:p>
            <a:pPr>
              <a:lnSpc>
                <a:spcPct val="140000"/>
              </a:lnSpc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3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  <a:cs typeface="Adobe Caslon Pro SmBd"/>
              </a:rPr>
              <a:t>Be active on social media.</a:t>
            </a:r>
            <a:endParaRPr lang="en-US" dirty="0">
              <a:latin typeface="Caslon 540" pitchFamily="18" charset="0"/>
              <a:cs typeface="Adobe Caslon Pro SmBd"/>
            </a:endParaRPr>
          </a:p>
        </p:txBody>
      </p:sp>
      <p:pic>
        <p:nvPicPr>
          <p:cNvPr id="5" name="Content Placeholder 4" descr="Dollarphotoclub_96163783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2" b="-14961"/>
          <a:stretch/>
        </p:blipFill>
        <p:spPr>
          <a:xfrm>
            <a:off x="457200" y="2473734"/>
            <a:ext cx="4041647" cy="344728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>
                <a:latin typeface="Myriad Pro"/>
              </a:rPr>
              <a:t>Create alliances, 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dirty="0" smtClean="0">
                <a:latin typeface="Myriad Pro"/>
              </a:rPr>
              <a:t>   and find fans!</a:t>
            </a:r>
          </a:p>
          <a:p>
            <a:pPr marL="0" indent="0">
              <a:lnSpc>
                <a:spcPct val="140000"/>
              </a:lnSpc>
              <a:buNone/>
            </a:pPr>
            <a:endParaRPr lang="en-US" dirty="0" smtClean="0"/>
          </a:p>
          <a:p>
            <a:pPr marL="0" indent="0">
              <a:lnSpc>
                <a:spcPct val="140000"/>
              </a:lnSpc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0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</a:rPr>
              <a:t>Do your research!</a:t>
            </a:r>
            <a:endParaRPr lang="en-US" dirty="0">
              <a:latin typeface="Caslon 540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57344" y="2736708"/>
            <a:ext cx="3822192" cy="344728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Myriad Pro"/>
              </a:rPr>
              <a:t>Plus: </a:t>
            </a:r>
          </a:p>
          <a:p>
            <a:pPr marL="301943" lvl="1" indent="0">
              <a:buNone/>
            </a:pPr>
            <a:r>
              <a:rPr lang="en-US" sz="1400" dirty="0">
                <a:latin typeface="Myriad Pro"/>
              </a:rPr>
              <a:t>Friedlander, Joel. "10 Things You Need to Know About Self-Publishing." </a:t>
            </a:r>
            <a:r>
              <a:rPr lang="en-US" sz="1400" i="1" dirty="0">
                <a:latin typeface="Myriad Pro"/>
              </a:rPr>
              <a:t>The Book Designer</a:t>
            </a:r>
            <a:r>
              <a:rPr lang="en-US" sz="1400" dirty="0">
                <a:latin typeface="Myriad Pro"/>
              </a:rPr>
              <a:t>. </a:t>
            </a:r>
            <a:r>
              <a:rPr lang="en-US" sz="1400" dirty="0" err="1">
                <a:latin typeface="Myriad Pro"/>
              </a:rPr>
              <a:t>N.p</a:t>
            </a:r>
            <a:r>
              <a:rPr lang="en-US" sz="1400" dirty="0">
                <a:latin typeface="Myriad Pro"/>
              </a:rPr>
              <a:t>., </a:t>
            </a:r>
            <a:r>
              <a:rPr lang="en-US" sz="1400" dirty="0" err="1">
                <a:latin typeface="Myriad Pro"/>
              </a:rPr>
              <a:t>n.d.</a:t>
            </a:r>
            <a:r>
              <a:rPr lang="en-US" sz="1400" dirty="0">
                <a:latin typeface="Myriad Pro"/>
              </a:rPr>
              <a:t> Web. Mar. 2016.</a:t>
            </a:r>
          </a:p>
          <a:p>
            <a:pPr lvl="2"/>
            <a:r>
              <a:rPr lang="en-US" sz="1600" dirty="0">
                <a:latin typeface="Myriad Pro"/>
              </a:rPr>
              <a:t>(Points 7-10 are exceptionally useful.)</a:t>
            </a:r>
          </a:p>
          <a:p>
            <a:endParaRPr lang="en-US" dirty="0"/>
          </a:p>
        </p:txBody>
      </p:sp>
      <p:sp>
        <p:nvSpPr>
          <p:cNvPr id="7" name="8-Point Star 6"/>
          <p:cNvSpPr/>
          <p:nvPr/>
        </p:nvSpPr>
        <p:spPr>
          <a:xfrm rot="20700000">
            <a:off x="4805843" y="4580625"/>
            <a:ext cx="1319518" cy="1319518"/>
          </a:xfrm>
          <a:prstGeom prst="star8">
            <a:avLst/>
          </a:prstGeom>
          <a:solidFill>
            <a:srgbClr val="D7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0636321">
            <a:off x="4888730" y="4762796"/>
            <a:ext cx="1306063" cy="147732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b="1" dirty="0" smtClean="0">
                <a:solidFill>
                  <a:schemeClr val="bg1"/>
                </a:solidFill>
                <a:latin typeface="Myriad Pro"/>
                <a:cs typeface="Myriad Pro"/>
              </a:rPr>
              <a:t>FREE </a:t>
            </a:r>
            <a:r>
              <a:rPr lang="en-US" sz="1200" b="1" dirty="0" smtClean="0">
                <a:solidFill>
                  <a:schemeClr val="bg1"/>
                </a:solidFill>
                <a:latin typeface="Myriad Pro"/>
                <a:cs typeface="Myriad Pro"/>
              </a:rPr>
              <a:t>RESOURCE!</a:t>
            </a:r>
          </a:p>
          <a:p>
            <a:endParaRPr lang="en-US" sz="1600" b="1" dirty="0">
              <a:solidFill>
                <a:schemeClr val="bg1"/>
              </a:solidFill>
              <a:latin typeface="Myriad Pro"/>
              <a:cs typeface="Myriad Pro"/>
            </a:endParaRPr>
          </a:p>
          <a:p>
            <a:endParaRPr lang="en-US" sz="1600" b="1" dirty="0" smtClean="0">
              <a:solidFill>
                <a:schemeClr val="bg1"/>
              </a:solidFill>
              <a:latin typeface="Myriad Pro"/>
              <a:cs typeface="Myriad Pro"/>
            </a:endParaRPr>
          </a:p>
          <a:p>
            <a:endParaRPr lang="en-US" sz="1600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86" y="4401312"/>
            <a:ext cx="1781175" cy="22860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7" y="2265342"/>
            <a:ext cx="3822700" cy="3372970"/>
          </a:xfrm>
        </p:spPr>
      </p:pic>
    </p:spTree>
    <p:extLst>
      <p:ext uri="{BB962C8B-B14F-4D97-AF65-F5344CB8AC3E}">
        <p14:creationId xmlns:p14="http://schemas.microsoft.com/office/powerpoint/2010/main" val="33832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Caslon 540" pitchFamily="18" charset="0"/>
              </a:rPr>
              <a:t>More Resources</a:t>
            </a:r>
            <a:endParaRPr lang="en-US" dirty="0">
              <a:latin typeface="Caslon 540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6AEA5-7A1C-BA48-886D-161F3D0C3F54}" type="slidenum">
              <a:rPr lang="en-US" smtClean="0"/>
              <a:t>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71872" y="2640695"/>
            <a:ext cx="3822192" cy="4090416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000" dirty="0">
                <a:latin typeface="Myriad Pro"/>
              </a:rPr>
              <a:t>Eltjam.com 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sz="2000" dirty="0" smtClean="0">
                <a:latin typeface="Myriad Pro"/>
              </a:rPr>
              <a:t>Eltteacher2writer.co.uk </a:t>
            </a:r>
            <a:endParaRPr lang="en-US" sz="2000" dirty="0">
              <a:latin typeface="Myriad Pro"/>
            </a:endParaRP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1" y="4651041"/>
            <a:ext cx="3954121" cy="213493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1" y="2272872"/>
            <a:ext cx="3944111" cy="21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00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614</TotalTime>
  <Words>374</Words>
  <Application>Microsoft Macintosh PowerPoint</Application>
  <PresentationFormat>On-screen Show (4:3)</PresentationFormat>
  <Paragraphs>62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Waveform</vt:lpstr>
      <vt:lpstr>The Pleasures and Perils  of Self-Publishing</vt:lpstr>
      <vt:lpstr>Why do it? </vt:lpstr>
      <vt:lpstr>How do I get started? </vt:lpstr>
      <vt:lpstr>Budget your time…</vt:lpstr>
      <vt:lpstr>…And your expenses.</vt:lpstr>
      <vt:lpstr>Choose partnerships carefully.</vt:lpstr>
      <vt:lpstr>Be active on social media.</vt:lpstr>
      <vt:lpstr>Do your research!</vt:lpstr>
      <vt:lpstr>More Resources</vt:lpstr>
      <vt:lpstr>More Resources</vt:lpstr>
      <vt:lpstr>“Success is going from failure to failure without losing enthusiasm.”       </vt:lpstr>
      <vt:lpstr>References</vt:lpstr>
      <vt:lpstr>Thank you!</vt:lpstr>
    </vt:vector>
  </TitlesOfParts>
  <Company>Otis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Pleasures and Perils of Self-Publishing</dc:title>
  <dc:creator>Academic Computing</dc:creator>
  <cp:lastModifiedBy>Eric Roth</cp:lastModifiedBy>
  <cp:revision>27</cp:revision>
  <dcterms:created xsi:type="dcterms:W3CDTF">2016-04-03T17:03:40Z</dcterms:created>
  <dcterms:modified xsi:type="dcterms:W3CDTF">2016-04-05T04:23:29Z</dcterms:modified>
</cp:coreProperties>
</file>