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900" r:id="rId1"/>
  </p:sldMasterIdLst>
  <p:notesMasterIdLst>
    <p:notesMasterId r:id="rId40"/>
  </p:notesMasterIdLst>
  <p:sldIdLst>
    <p:sldId id="256" r:id="rId2"/>
    <p:sldId id="361" r:id="rId3"/>
    <p:sldId id="272" r:id="rId4"/>
    <p:sldId id="287" r:id="rId5"/>
    <p:sldId id="342" r:id="rId6"/>
    <p:sldId id="345" r:id="rId7"/>
    <p:sldId id="344" r:id="rId8"/>
    <p:sldId id="260" r:id="rId9"/>
    <p:sldId id="367" r:id="rId10"/>
    <p:sldId id="269" r:id="rId11"/>
    <p:sldId id="257" r:id="rId12"/>
    <p:sldId id="273" r:id="rId13"/>
    <p:sldId id="352" r:id="rId14"/>
    <p:sldId id="362" r:id="rId15"/>
    <p:sldId id="343" r:id="rId16"/>
    <p:sldId id="289" r:id="rId17"/>
    <p:sldId id="290" r:id="rId18"/>
    <p:sldId id="363" r:id="rId19"/>
    <p:sldId id="365" r:id="rId20"/>
    <p:sldId id="349" r:id="rId21"/>
    <p:sldId id="268" r:id="rId22"/>
    <p:sldId id="281" r:id="rId23"/>
    <p:sldId id="266" r:id="rId24"/>
    <p:sldId id="279" r:id="rId25"/>
    <p:sldId id="265" r:id="rId26"/>
    <p:sldId id="278" r:id="rId27"/>
    <p:sldId id="348" r:id="rId28"/>
    <p:sldId id="347" r:id="rId29"/>
    <p:sldId id="263" r:id="rId30"/>
    <p:sldId id="276" r:id="rId31"/>
    <p:sldId id="264" r:id="rId32"/>
    <p:sldId id="277" r:id="rId33"/>
    <p:sldId id="346" r:id="rId34"/>
    <p:sldId id="359" r:id="rId35"/>
    <p:sldId id="282" r:id="rId36"/>
    <p:sldId id="357" r:id="rId37"/>
    <p:sldId id="350" r:id="rId38"/>
    <p:sldId id="34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6D6DE8-EABC-B54F-8E28-BEBE5A44B900}">
          <p14:sldIdLst>
            <p14:sldId id="256"/>
            <p14:sldId id="361"/>
            <p14:sldId id="272"/>
            <p14:sldId id="287"/>
            <p14:sldId id="342"/>
            <p14:sldId id="345"/>
            <p14:sldId id="344"/>
            <p14:sldId id="260"/>
            <p14:sldId id="367"/>
            <p14:sldId id="269"/>
            <p14:sldId id="257"/>
            <p14:sldId id="273"/>
            <p14:sldId id="352"/>
            <p14:sldId id="362"/>
            <p14:sldId id="343"/>
            <p14:sldId id="289"/>
            <p14:sldId id="290"/>
            <p14:sldId id="363"/>
            <p14:sldId id="365"/>
            <p14:sldId id="349"/>
            <p14:sldId id="268"/>
            <p14:sldId id="281"/>
            <p14:sldId id="266"/>
            <p14:sldId id="279"/>
            <p14:sldId id="265"/>
            <p14:sldId id="278"/>
            <p14:sldId id="348"/>
            <p14:sldId id="347"/>
            <p14:sldId id="263"/>
            <p14:sldId id="276"/>
            <p14:sldId id="264"/>
            <p14:sldId id="277"/>
            <p14:sldId id="346"/>
            <p14:sldId id="359"/>
            <p14:sldId id="282"/>
          </p14:sldIdLst>
        </p14:section>
        <p14:section name="Blank Slides" id="{754194C8-B4E6-F740-AED1-B52AAFFA3CC2}">
          <p14:sldIdLst>
            <p14:sldId id="357"/>
            <p14:sldId id="350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7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40" y="6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79CE-E79B-7146-95FE-C77B1A542E1B}" type="datetimeFigureOut">
              <a:rPr lang="en-US" smtClean="0"/>
              <a:t>6/27/20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BAB72-555F-B74A-87D4-2905233D23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6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pc="0" dirty="0">
                <a:latin typeface="Myriad Pro Black" panose="020B0503030403020204" pitchFamily="34" charset="0"/>
              </a:rPr>
              <a:t>How do we reimagine the. </a:t>
            </a:r>
            <a:r>
              <a:rPr lang="en-US" sz="1200" b="1" dirty="0">
                <a:latin typeface="Arial"/>
                <a:cs typeface="Arial"/>
              </a:rPr>
              <a:t>Is online learning a fad? Perhaps. Doubtful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AB72-555F-B74A-87D4-2905233D23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9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AB72-555F-B74A-87D4-2905233D23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5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AB72-555F-B74A-87D4-2905233D23D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www.imdb.com</a:t>
            </a:r>
            <a:r>
              <a:rPr lang="en-US" dirty="0"/>
              <a:t>/title/tt3783958/?ref_=nv_sr_srsg_0</a:t>
            </a:r>
          </a:p>
          <a:p>
            <a:r>
              <a:rPr lang="en-US" dirty="0"/>
              <a:t>Or add 3 posters: La La Land, 3 Idiots, Joker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AB72-555F-B74A-87D4-2905233D23D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6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develop speaking, listening, and writing skills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expand their working vocabulary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learn by doing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can work in pairs or small discussion groups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often have very positive English language experiences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BAB72-555F-B74A-87D4-2905233D23D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1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9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33187" y="6356349"/>
            <a:ext cx="1851282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Virtual ELT Summit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95941" y="621342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7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/>
            </a:lvl1pPr>
          </a:lstStyle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555365" y="6356348"/>
            <a:ext cx="200568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dirty="0"/>
              <a:t>Virtual ELT Summit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0536" y="6364448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8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/>
            </a:lvl1pPr>
          </a:lstStyle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54510" y="6356350"/>
            <a:ext cx="2307930" cy="365125"/>
          </a:xfrm>
        </p:spPr>
        <p:txBody>
          <a:bodyPr/>
          <a:lstStyle>
            <a:lvl1pPr>
              <a:defRPr sz="1200" b="1"/>
            </a:lvl1pPr>
          </a:lstStyle>
          <a:p>
            <a:pPr algn="r"/>
            <a:r>
              <a:rPr lang="en-US" dirty="0"/>
              <a:t>Virtual ELT Summit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30536" y="6356349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0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727090" y="6366860"/>
            <a:ext cx="1958784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6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919" y="6276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59614" y="6276533"/>
            <a:ext cx="1924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dirty="0"/>
              <a:t>Virtual ELT Summit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3253" y="6276533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6" r:id="rId3"/>
    <p:sldLayoutId id="2147483907" r:id="rId4"/>
    <p:sldLayoutId id="2147483908" r:id="rId5"/>
    <p:sldLayoutId id="2147483909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lish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hans_rosling_reveals_new_insights_on_poverty.html" TargetMode="External"/><Relationship Id="rId2" Type="http://schemas.openxmlformats.org/officeDocument/2006/relationships/hyperlink" Target="http://www.ted.com/talks/mihaly_csikszentmihalyi_on_flow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pedia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llumin.usc.edu/the-algorithm-behind-plane-ticket-prices-and-how-to-get-the-best-deal/" TargetMode="External"/><Relationship Id="rId2" Type="http://schemas.openxmlformats.org/officeDocument/2006/relationships/hyperlink" Target="http://illumin.us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lumin.usc.edu/104/bamboo-an-alternative-movement" TargetMode="External"/><Relationship Id="rId5" Type="http://schemas.openxmlformats.org/officeDocument/2006/relationships/hyperlink" Target="https://illumin.usc.edu/to-hear-or-not-to-hear/" TargetMode="External"/><Relationship Id="rId4" Type="http://schemas.openxmlformats.org/officeDocument/2006/relationships/hyperlink" Target="http://illumin.usc.edu/150/leonardo-da-vinci-the-enginee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p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s://www.metacritic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isibelieve.org/" TargetMode="External"/><Relationship Id="rId3" Type="http://schemas.openxmlformats.org/officeDocument/2006/relationships/hyperlink" Target="educause.edu" TargetMode="External"/><Relationship Id="rId7" Type="http://schemas.openxmlformats.org/officeDocument/2006/relationships/hyperlink" Target="http://www.imdb.com/" TargetMode="External"/><Relationship Id="rId2" Type="http://schemas.openxmlformats.org/officeDocument/2006/relationships/hyperlink" Target="http://www.educause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assdoor.com/" TargetMode="External"/><Relationship Id="rId11" Type="http://schemas.openxmlformats.org/officeDocument/2006/relationships/hyperlink" Target="http://compellingconversations.com/worksheets.php" TargetMode="External"/><Relationship Id="rId5" Type="http://schemas.openxmlformats.org/officeDocument/2006/relationships/hyperlink" Target="http://www.ef.com/epi/downloads/" TargetMode="External"/><Relationship Id="rId10" Type="http://schemas.openxmlformats.org/officeDocument/2006/relationships/hyperlink" Target="http://www.youglish.com/" TargetMode="External"/><Relationship Id="rId4" Type="http://schemas.openxmlformats.org/officeDocument/2006/relationships/hyperlink" Target="http://www.edutopia.org/" TargetMode="External"/><Relationship Id="rId9" Type="http://schemas.openxmlformats.org/officeDocument/2006/relationships/hyperlink" Target="http://www.worldindata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ric@compellingconversations.com" TargetMode="External"/><Relationship Id="rId2" Type="http://schemas.openxmlformats.org/officeDocument/2006/relationships/hyperlink" Target="mailto:ericroth@usc.ed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B4FBDD-554C-E74A-894B-C8910084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2701" y="1324304"/>
            <a:ext cx="2814197" cy="360504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3000" dirty="0">
                <a:solidFill>
                  <a:schemeClr val="tx1"/>
                </a:solidFill>
                <a:latin typeface="Myriad Pro" panose="020B0503030403020204" pitchFamily="34" charset="0"/>
              </a:rPr>
              <a:t>Eric H. Roth </a:t>
            </a:r>
          </a:p>
          <a:p>
            <a:pPr algn="r"/>
            <a:r>
              <a:rPr lang="en-US" sz="2100" dirty="0">
                <a:solidFill>
                  <a:schemeClr val="tx1"/>
                </a:solidFill>
                <a:latin typeface="Myriad Pro" panose="020B0503030403020204" pitchFamily="34" charset="0"/>
              </a:rPr>
              <a:t>Master Lecturer</a:t>
            </a:r>
          </a:p>
          <a:p>
            <a:pPr algn="r"/>
            <a:r>
              <a:rPr lang="en-US" sz="2100" dirty="0">
                <a:solidFill>
                  <a:schemeClr val="tx1"/>
                </a:solidFill>
                <a:latin typeface="Myriad Pro" panose="020B0503030403020204" pitchFamily="34" charset="0"/>
              </a:rPr>
              <a:t>University of </a:t>
            </a:r>
          </a:p>
          <a:p>
            <a:pPr algn="r"/>
            <a:r>
              <a:rPr lang="en-US" sz="2100" dirty="0">
                <a:solidFill>
                  <a:schemeClr val="tx1"/>
                </a:solidFill>
                <a:latin typeface="Myriad Pro" panose="020B0503030403020204" pitchFamily="34" charset="0"/>
              </a:rPr>
              <a:t>Southern California	</a:t>
            </a:r>
          </a:p>
          <a:p>
            <a:pPr algn="r"/>
            <a:r>
              <a:rPr lang="en-US" sz="2100" dirty="0">
                <a:solidFill>
                  <a:schemeClr val="tx1"/>
                </a:solidFill>
                <a:latin typeface="Myriad Pro" panose="020B0503030403020204" pitchFamily="34" charset="0"/>
              </a:rPr>
              <a:t>Virtual ELT Summit 2020 </a:t>
            </a:r>
          </a:p>
          <a:p>
            <a:pPr algn="r"/>
            <a:r>
              <a:rPr lang="en-US" sz="21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International Society for Educational Leadership</a:t>
            </a:r>
          </a:p>
          <a:p>
            <a:pPr algn="r"/>
            <a:endParaRPr lang="en-US" sz="21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algn="r"/>
            <a:endParaRPr lang="en-US" sz="20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  <a:latin typeface="Myriad Pro" panose="020B0503030403020204" pitchFamily="34" charset="0"/>
              </a:rPr>
              <a:t>June 28, 2020</a:t>
            </a:r>
          </a:p>
          <a:p>
            <a:endParaRPr lang="en-US" sz="20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D414B-337C-CA4F-B5BB-27D81ABDAC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539"/>
            <a:ext cx="8415215" cy="4359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307ABB-97F8-B640-87C1-6D300CCDD57C}"/>
              </a:ext>
            </a:extLst>
          </p:cNvPr>
          <p:cNvSpPr txBox="1"/>
          <p:nvPr/>
        </p:nvSpPr>
        <p:spPr>
          <a:xfrm>
            <a:off x="463743" y="4297108"/>
            <a:ext cx="841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Myriad Pro Semibold" panose="020B0503030403020204" pitchFamily="34" charset="0"/>
              </a:rPr>
              <a:t>Deploying Search and Share Activities on Zoom </a:t>
            </a:r>
          </a:p>
        </p:txBody>
      </p:sp>
    </p:spTree>
    <p:extLst>
      <p:ext uri="{BB962C8B-B14F-4D97-AF65-F5344CB8AC3E}">
        <p14:creationId xmlns:p14="http://schemas.microsoft.com/office/powerpoint/2010/main" val="33664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9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Describe the podcast you chose. Give basic information.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Why did you choose this podcast?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was the main idea of the podcast segment?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did you learn listening to the podcast?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many times did you listen to the podcast? Why?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was the most interesting part for you? 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List and explain five new/interesting vocabulary words, idioms, or expressions you heard from the podcast.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is the target audience for this podcast? Why? 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podcast on a scale of 1–5, with 5 being the highest?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Are you likely to choose to listen to this podcast again? Why?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3F9E6-1B57-2741-B929-03E1AFCF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59BF1-87F7-FA46-9E9D-78927B4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8022" y="6139443"/>
            <a:ext cx="4171146" cy="365125"/>
          </a:xfrm>
        </p:spPr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4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3096768" cy="1200807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Myriad Pro Black" panose="020B0503030403020204" pitchFamily="34" charset="0"/>
              </a:rPr>
              <a:t>Pronunciation Tips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4E999-04E9-304D-AEB9-4D5FAED0FD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67419"/>
            <a:ext cx="8115230" cy="5330952"/>
          </a:xfrm>
          <a:ln w="6350">
            <a:solidFill>
              <a:schemeClr val="bg2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19" y="2689819"/>
            <a:ext cx="2834640" cy="3240702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What English words do you struggle with?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Search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YouGlish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 for an English word you have trouble pronouncing 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Listen to five different native speakers use the word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Read the pronunciation tips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 Compare/contrast with  similar words 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E1402-3FBF-8644-B6C1-1B944C797A2A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10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C0BB6-A4E1-7F42-B2A1-41D02193662A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AA60D-7639-E54F-B22F-ACA59E1A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6D3FB-1E7B-C64A-870D-2ADF9898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5710" y="6322005"/>
            <a:ext cx="4360164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267307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word did you first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was the first video shown? Who was the speaker?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spc="-50" dirty="0">
                <a:latin typeface="Myriad Pro" panose="020B0503030403020204" pitchFamily="34" charset="0"/>
              </a:rPr>
              <a:t>What pronunciation tips did </a:t>
            </a:r>
            <a:r>
              <a:rPr lang="en-US" sz="1600" spc="-50" dirty="0" err="1">
                <a:latin typeface="Myriad Pro" panose="020B0503030403020204" pitchFamily="34" charset="0"/>
              </a:rPr>
              <a:t>YouGlish</a:t>
            </a:r>
            <a:r>
              <a:rPr lang="en-US" sz="1600" spc="-50" dirty="0">
                <a:latin typeface="Myriad Pro" panose="020B0503030403020204" pitchFamily="34" charset="0"/>
              </a:rPr>
              <a:t> provide for this word?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were some similar words? List a few.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Which word from your list did you choose to compare with the original word?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other word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academic term or specialized word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Which minimal pair did you choose?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pronunciation tips did you learn?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30" dirty="0">
                <a:latin typeface="Myriad Pro" panose="020B0503030403020204" pitchFamily="34" charset="0"/>
              </a:rPr>
              <a:t>How can you use YouGlish to improve your pronunciation?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F2558-64AB-3242-9B57-DA565CB0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6ED31-5173-FB4F-A53A-6C5706D4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7512" y="6179076"/>
            <a:ext cx="4181656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8293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14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D08CAB-DEEA-CE49-B050-8BD326F399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9268" y="1189970"/>
            <a:ext cx="7315200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Contingency Lesson Plan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“Riveting talks by remarkable people”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“Ideas worth spreading”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Match student interest and respects their intelligence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Authentic listening material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Highlights global audience for English speakers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Intelligibility, not perfection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Two worksheets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Definitions 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Problem solutions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F54E12-7625-5B4B-88CB-4636C7409665}"/>
              </a:ext>
            </a:extLst>
          </p:cNvPr>
          <p:cNvSpPr/>
          <p:nvPr/>
        </p:nvSpPr>
        <p:spPr>
          <a:xfrm>
            <a:off x="0" y="751255"/>
            <a:ext cx="3394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TED Talks: Technology, Entertainment, Design</a:t>
            </a:r>
          </a:p>
          <a:p>
            <a:pPr lvl="0">
              <a:spcBef>
                <a:spcPct val="0"/>
              </a:spcBef>
              <a:defRPr/>
            </a:pP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Contingency assignment</a:t>
            </a: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Repeated twice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Flow, the secret to happiness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insights on poverty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8F26C-0D78-BD4E-AAC2-1C0CDF73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9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117E-4634-4646-AC9F-9757514A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sz="2700" dirty="0"/>
              <a:t>Give students       choice</a:t>
            </a:r>
            <a:br>
              <a:rPr lang="en-US" sz="2700" dirty="0"/>
            </a:br>
            <a:r>
              <a:rPr lang="en-US" sz="2700" dirty="0"/>
              <a:t>- Bought time</a:t>
            </a:r>
            <a:br>
              <a:rPr lang="en-US" sz="2700" dirty="0"/>
            </a:br>
            <a:r>
              <a:rPr lang="en-US" sz="2700" dirty="0"/>
              <a:t>- More vocabulary</a:t>
            </a:r>
            <a:br>
              <a:rPr lang="en-US" sz="2700" dirty="0"/>
            </a:br>
            <a:r>
              <a:rPr lang="en-US" sz="2700" dirty="0"/>
              <a:t>- Focus on verbs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28C1-2B9B-094C-B39D-D2EAFC008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Who is the speaker? What is the speaker’s background?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was the primary audience? Secondary?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the speaker begin?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was the theme? Did it the match the title?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was the most memorable part?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the speaker connect to the audience?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were five strong verbs used by the speaker?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successful was the speaker? Why?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would you rate the TED talk on a scale of 1-5?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Why did you choose this TED talk?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94E9B-9B1C-3D49-B04D-D863AB84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4D64-EB5C-184D-B920-90BD9654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CCAA6-4568-1347-8F45-750FB91C5E25}"/>
              </a:ext>
            </a:extLst>
          </p:cNvPr>
          <p:cNvSpPr txBox="1"/>
          <p:nvPr/>
        </p:nvSpPr>
        <p:spPr>
          <a:xfrm>
            <a:off x="240948" y="133404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C1BA5-9A9E-9943-B4D4-BF32614AE35B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9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14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1639D-8410-954B-BBF1-747B03CED820}"/>
              </a:ext>
            </a:extLst>
          </p:cNvPr>
          <p:cNvSpPr txBox="1"/>
          <p:nvPr/>
        </p:nvSpPr>
        <p:spPr>
          <a:xfrm>
            <a:off x="3869268" y="873252"/>
            <a:ext cx="739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Writing Assignment Examples:</a:t>
            </a:r>
          </a:p>
          <a:p>
            <a:pPr>
              <a:spcBef>
                <a:spcPct val="0"/>
              </a:spcBef>
              <a:defRPr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Self-introduction and biostatement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Describing Your Hometown (with map)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Academic Integrity and Understanding Plagiarism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Advice on Writing Resumes and Cover Letters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Creating a Professional Profile on ConnectSC and/or LinkedIn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Reaction paper – Dr. King’s “Letter from a Birmingham Jail”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Comparative Essay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Illumin: A Review of Engineering in Everyday Life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Restaurant Review - Yelp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Product Review - Amazon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Movie Review – IMDB/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metacritic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Annotated Bibliography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Identify a Significant Trend in Your Field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Write a Data Commentary – Infographic/Graph/Chart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 Significant Problem in My Country/Field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Creating an Annotated Bibliography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Research Paper 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7CE478-2805-A347-8D9E-DB75F4468676}"/>
              </a:ext>
            </a:extLst>
          </p:cNvPr>
          <p:cNvSpPr/>
          <p:nvPr/>
        </p:nvSpPr>
        <p:spPr>
          <a:xfrm>
            <a:off x="-1" y="760400"/>
            <a:ext cx="3005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ALI 255: Academic and Professional Writing IV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6D48A-48C4-B449-828E-8D374BA083EF}"/>
              </a:ext>
            </a:extLst>
          </p:cNvPr>
          <p:cNvSpPr txBox="1"/>
          <p:nvPr/>
        </p:nvSpPr>
        <p:spPr>
          <a:xfrm>
            <a:off x="0" y="1672945"/>
            <a:ext cx="3346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Mostly graduate students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14 students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10 countries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12 fields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3 hours a week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2 volunteers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5 returned to their country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BE916-AB26-E24F-A681-99BCDF2B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Languages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58299DD-F7DF-424F-B7A9-2FC7C96B52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8"/>
            <a:ext cx="2834640" cy="3164759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world languages are you curious about?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</a:t>
            </a:r>
            <a:r>
              <a:rPr lang="en-US" sz="160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 for more information about another language and take notes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can a mother language/ first language interfere with learning English?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6A0CE-D84E-F249-A0DA-E94AFBD33FF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89562-BA33-854E-9C10-780AEDE0054B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BEB61-CBB6-8843-A873-E775A665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FCF94-D150-7746-84A9-3E90944C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8970" y="6322005"/>
            <a:ext cx="3976904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173021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language did you choose to study today? Why did you pick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is this language usually spoken? How many people, approximately, speak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Can you tell me a bit more about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latin typeface="Myriad Pro" panose="020B0503030403020204" pitchFamily="34" charset="0"/>
              </a:rPr>
              <a:t>4.    Is this language an official language? Where?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spc="-50" dirty="0">
                <a:latin typeface="Myriad Pro" panose="020B0503030403020204" pitchFamily="34" charset="0"/>
              </a:rPr>
              <a:t>5.     Is this an ancient or modern language? How do you know?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are five words that English borrows from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are some famous people who speak this language?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music or movies are created in this language? Can you give some examples?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similar is this language to English? In what ways?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In what situations would knowing how to speak this language be helpful?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AD9AC-4AFC-334A-B9A2-2C6D2C95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09D27-ABE1-264C-A63C-A8CA63E0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1084" y="6241903"/>
            <a:ext cx="4108084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98407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0" y="864108"/>
            <a:ext cx="333241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Illumin</a:t>
            </a:r>
          </a:p>
          <a:p>
            <a:endParaRPr lang="en-US" sz="2400" b="1" spc="0" dirty="0">
              <a:latin typeface="Myriad Pro Black" panose="020B05030304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spc="0" dirty="0" err="1">
                <a:latin typeface="Myriad Pro Black" panose="020B0503030403020204" pitchFamily="34" charset="0"/>
              </a:rPr>
              <a:t>illumin.usc.edu</a:t>
            </a:r>
            <a:endParaRPr lang="en-US" sz="2400" b="1" spc="0" dirty="0">
              <a:latin typeface="Myriad Pro Black" panose="020B0503030403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spc="0" dirty="0">
                <a:latin typeface="Myriad Pro Black" panose="020B0503030403020204" pitchFamily="34" charset="0"/>
              </a:rPr>
              <a:t>Contingency lesson</a:t>
            </a:r>
          </a:p>
          <a:p>
            <a:pPr marL="342900" indent="-342900">
              <a:buFontTx/>
              <a:buChar char="-"/>
            </a:pPr>
            <a:r>
              <a:rPr lang="en-US" sz="2400" b="1" spc="0" dirty="0">
                <a:latin typeface="Myriad Pro Black" panose="020B0503030403020204" pitchFamily="34" charset="0"/>
              </a:rPr>
              <a:t>Build professional identity</a:t>
            </a:r>
          </a:p>
          <a:p>
            <a:pPr marL="342900" indent="-342900">
              <a:buFontTx/>
              <a:buChar char="-"/>
            </a:pPr>
            <a:r>
              <a:rPr lang="en-US" sz="2400" b="1" spc="0" dirty="0">
                <a:latin typeface="Myriad Pro Black" panose="020B0503030403020204" pitchFamily="34" charset="0"/>
              </a:rPr>
              <a:t>Celebrate engineering</a:t>
            </a:r>
          </a:p>
          <a:p>
            <a:pPr marL="342900" indent="-342900">
              <a:buFontTx/>
              <a:buChar char="-"/>
            </a:pPr>
            <a:r>
              <a:rPr lang="en-US" sz="2400" b="1" spc="0" dirty="0">
                <a:latin typeface="Myriad Pro Black" panose="020B0503030403020204" pitchFamily="34" charset="0"/>
              </a:rPr>
              <a:t>Progress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18AEF-AED7-B140-B1D8-A33E83F1843B}"/>
              </a:ext>
            </a:extLst>
          </p:cNvPr>
          <p:cNvSpPr txBox="1"/>
          <p:nvPr/>
        </p:nvSpPr>
        <p:spPr>
          <a:xfrm>
            <a:off x="3869268" y="580329"/>
            <a:ext cx="7315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Illumin: A Review of Engineering in Everyday Life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Award winning website written and edited by USC Viterbi School of Engineering students (undergraduates)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Used by many high schools, community colleges, and universities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Celebrates science and technology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2"/>
              </a:rPr>
              <a:t>Illumin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3"/>
              </a:rPr>
              <a:t>the-algorithm-behind-plane-ticket-prices-and-how-to-get-the-best-deal/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4"/>
              </a:rPr>
              <a:t>Leonardo da vinci the engineer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5"/>
              </a:rPr>
              <a:t>to-hear-or-not-to-hear/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6"/>
              </a:rPr>
              <a:t>Bamboo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Healthy Themes emerge: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Dates matter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Technologies evolve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Some big ideas fail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But engineering and science makes our life better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E306-4CB3-C54D-8A54-59F1E6815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0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18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What’s the main idea of the article?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many sources does the author cite? What is the most recent source?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kind of illustrations are used in the article?</a:t>
            </a:r>
          </a:p>
          <a:p>
            <a:pPr>
              <a:buClr>
                <a:schemeClr val="accent1"/>
              </a:buClr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strongest feature of the article?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Select five vocabulary words, idioms, or phrases of note: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did you learn from this article?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Why did you choose this article?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article on a scale of 1-5?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Which field of engineering interests you the most?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Can you select another object/technology/procedure and show how it has improved in the last decade?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75258-FABB-7E4A-8170-6CE0EEC8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461E9-F7C3-7842-861A-5B9D5838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B8941-4C33-0E4F-B689-F537E195E0D4}"/>
              </a:ext>
            </a:extLst>
          </p:cNvPr>
          <p:cNvSpPr txBox="1"/>
          <p:nvPr/>
        </p:nvSpPr>
        <p:spPr>
          <a:xfrm>
            <a:off x="1318260" y="4403002"/>
            <a:ext cx="3627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A.</a:t>
            </a:r>
          </a:p>
          <a:p>
            <a:r>
              <a:rPr lang="en-US" sz="1600" dirty="0"/>
              <a:t>B.</a:t>
            </a:r>
          </a:p>
          <a:p>
            <a:r>
              <a:rPr lang="en-US" sz="1600" dirty="0"/>
              <a:t>C.</a:t>
            </a:r>
          </a:p>
          <a:p>
            <a:r>
              <a:rPr lang="en-US" sz="1600" dirty="0"/>
              <a:t>D.</a:t>
            </a:r>
          </a:p>
          <a:p>
            <a:r>
              <a:rPr lang="en-US" sz="1600" dirty="0"/>
              <a:t>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1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EE89D0-7162-6647-AE71-C90B1A7A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157954-BA0B-FD4E-988E-B71F32671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7C58B-16C9-784D-97F8-7CE2FF7C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Virtual ELT Summit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490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How can we motivate our English students on Zoom?</a:t>
            </a: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r>
              <a:rPr lang="en-US" b="1" spc="0" dirty="0">
                <a:latin typeface="Myriad Pro Black" panose="020B0503030403020204" pitchFamily="34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3A05F-4687-EC49-BB70-EE90752CA89E}"/>
              </a:ext>
            </a:extLst>
          </p:cNvPr>
          <p:cNvSpPr txBox="1"/>
          <p:nvPr/>
        </p:nvSpPr>
        <p:spPr>
          <a:xfrm>
            <a:off x="3784260" y="864108"/>
            <a:ext cx="70939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latin typeface="Arial"/>
                <a:cs typeface="Arial"/>
              </a:rPr>
              <a:t>COVID - 19 Shock 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latin typeface="Arial"/>
                <a:cs typeface="Arial"/>
              </a:rPr>
              <a:t>-  Contingency plan to a week</a:t>
            </a: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Arial"/>
                <a:cs typeface="Arial"/>
              </a:rPr>
              <a:t>Week became the semester</a:t>
            </a: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Arial"/>
                <a:cs typeface="Arial"/>
              </a:rPr>
              <a:t>Confusing, stressful situation</a:t>
            </a: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Arial"/>
                <a:cs typeface="Arial"/>
              </a:rPr>
              <a:t>International students some specific problems in USC</a:t>
            </a:r>
          </a:p>
          <a:p>
            <a:pPr marL="285750" lvl="0" indent="-285750">
              <a:spcBef>
                <a:spcPct val="0"/>
              </a:spcBef>
              <a:buFontTx/>
              <a:buChar char="-"/>
              <a:defRPr/>
            </a:pPr>
            <a:endParaRPr lang="en-US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latin typeface="Arial"/>
                <a:cs typeface="Arial"/>
              </a:rPr>
              <a:t>Good mistakes and early blunders</a:t>
            </a:r>
          </a:p>
          <a:p>
            <a:pPr marL="342900" lvl="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Arial"/>
                <a:cs typeface="Arial"/>
              </a:rPr>
              <a:t>Group class &amp; preserve original tempo</a:t>
            </a:r>
          </a:p>
          <a:p>
            <a:pPr marL="342900" lvl="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Arial"/>
                <a:cs typeface="Arial"/>
              </a:rPr>
              <a:t>More silence and less laughter</a:t>
            </a:r>
          </a:p>
          <a:p>
            <a:pPr marL="342900" lvl="0" indent="-342900">
              <a:spcBef>
                <a:spcPct val="0"/>
              </a:spcBef>
              <a:buFontTx/>
              <a:buChar char="-"/>
              <a:defRPr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Arial"/>
                <a:cs typeface="Arial"/>
              </a:rPr>
              <a:t>Positive psychology</a:t>
            </a:r>
          </a:p>
          <a:p>
            <a:pPr marL="342900" lvl="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latin typeface="Arial"/>
                <a:cs typeface="Arial"/>
              </a:rPr>
              <a:t>Less is more 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latin typeface="Arial"/>
                <a:cs typeface="Arial"/>
              </a:rPr>
              <a:t>-   Added bi-weekly student conferences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29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19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2999"/>
            <a:ext cx="2834640" cy="474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Building critical skills in authentic contexts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8DBB7-06FC-6A4F-B39E-482EDE9A0B26}"/>
              </a:ext>
            </a:extLst>
          </p:cNvPr>
          <p:cNvSpPr/>
          <p:nvPr/>
        </p:nvSpPr>
        <p:spPr>
          <a:xfrm>
            <a:off x="3810000" y="873252"/>
            <a:ext cx="6001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b="1" dirty="0"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en-US" b="1" dirty="0"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Students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Identify audience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Highlight strengths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Note limits/weak points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Compare to other sources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Share evaluations (fair, balanced, nuanced?)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Develop critical thinking skills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Increase comfort with academic vocabulary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Contribute to review sites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Collect and reflect?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Move from 1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person to third person</a:t>
            </a:r>
            <a:endParaRPr lang="en-US" dirty="0">
              <a:solidFill>
                <a:srgbClr val="323232"/>
              </a:solidFill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2E102-B67C-7C4F-9A80-5D06E675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3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-150" dirty="0">
                <a:latin typeface="Myriad Pro Black" panose="020B0503030403020204" pitchFamily="34" charset="0"/>
              </a:rPr>
              <a:t>Restaurants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707AB5C-B31E-4648-9370-0D91EB7D5C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584704"/>
            <a:ext cx="2834640" cy="3358895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Can you recommend a local restaurant?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Choose your favorite spots to grab breakfast, lunch, or a dinner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Search the reviews on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Yelp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 to see what others are saying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Combine both facts and opinions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Rate 1-5 stars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spc="-5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6A0CE-D84E-F249-A0DA-E94AFBD33FF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20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F7527-0110-F848-BFCC-B7D43A14D842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8AB43-72FC-4640-8174-CE0A3171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837B8-01B6-A543-A6E2-0CF1D336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8258" y="6356350"/>
            <a:ext cx="4057616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356144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name of the restaurant? How far is it from here?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Can you tell me a bit about the restaurant?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Is this establishment part of a chain or independently owned?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price range for menu items? How much will a meal probably cost?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Which menu item is this place’s “claim to fame?”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menu item do you order most frequently here? Do you have a favorite dish?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30" dirty="0">
                <a:latin typeface="Myriad Pro" panose="020B0503030403020204" pitchFamily="34" charset="0"/>
              </a:rPr>
              <a:t>Why do you recommend this place? What makes it special? </a:t>
            </a:r>
            <a:r>
              <a:rPr lang="en-US" sz="1600" spc="-50" dirty="0">
                <a:latin typeface="Myriad Pro" panose="020B0503030403020204" pitchFamily="34" charset="0"/>
              </a:rPr>
              <a:t>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Name one advantage this restaurant has over competitors. 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do you think would enjoy a meal here?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Does the average Yelp rating for this place fit your experience there? Why?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9504E-1376-0C4A-8326-C75F132A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BED9-E36A-D346-917A-45A26B99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5035" y="6294454"/>
            <a:ext cx="4045022" cy="365125"/>
          </a:xfrm>
        </p:spPr>
        <p:txBody>
          <a:bodyPr/>
          <a:lstStyle/>
          <a:p>
            <a:pPr algn="r"/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Consumer Products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3240702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would you rate your favorite appliance?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Research the product online (at least two sources)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Create a product review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Numbers add precision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Pay attention to word forms – wide, vs. width vs. widen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      – Weigh vs. weight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E4CD8B-3F10-934F-A72A-38E5384A7B1F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5AC1F-9209-A843-8C31-FD3DD957AC10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8D358D-AF6B-724A-827F-C2897361AC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72" b="672"/>
          <a:stretch>
            <a:fillRect/>
          </a:stretch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5B1EA-291F-1C48-AB19-9CA69A83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DD058-0C81-F24D-A762-2AA36886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8372" y="6378679"/>
            <a:ext cx="3687502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305905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What’s the product? Do you own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purpose of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is the target audience for this product? Who usually uses it?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is the product used?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 is the best feature of this consumer product?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competitors does the product have? Does this product have a competitive advantage?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Are there some possible dangers or misuses of the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What did you learn from your research about this product?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Would you recommend this product to your classmates? Do you have some concerns about this product?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do you rate the product on a scale of 1–5, with 5 being the highest? Why?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E0A0-D96A-804E-956B-72635FEF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D7174-6290-9F4B-8D68-757913EA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5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Movies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629070"/>
            <a:ext cx="2834640" cy="308593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Can you recommend a good movie?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What’s your favorite movie?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Research your favorite film on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imdb.com </a:t>
            </a:r>
            <a:r>
              <a:rPr lang="en-US" sz="1600" spc="-50" dirty="0">
                <a:solidFill>
                  <a:schemeClr val="bg1"/>
                </a:solidFill>
                <a:latin typeface="Myriad Pro" panose="020B0503030403020204" pitchFamily="34" charset="0"/>
              </a:rPr>
              <a:t>or </a:t>
            </a:r>
            <a:r>
              <a:rPr lang="en-US" sz="1600" spc="-50" dirty="0">
                <a:solidFill>
                  <a:srgbClr val="FFFF00"/>
                </a:solidFill>
                <a:latin typeface="Myriad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metacritic.com </a:t>
            </a:r>
            <a:endParaRPr lang="en-US" sz="1600" spc="-50" dirty="0">
              <a:solidFill>
                <a:srgbClr val="FFFF00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70" dirty="0">
                <a:solidFill>
                  <a:schemeClr val="bg1"/>
                </a:solidFill>
                <a:latin typeface="Myriad Pro" panose="020B0503030403020204" pitchFamily="34" charset="0"/>
              </a:rPr>
              <a:t>What do the critics have to say?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70" dirty="0">
                <a:solidFill>
                  <a:schemeClr val="bg1"/>
                </a:solidFill>
                <a:latin typeface="Myriad Pro" panose="020B0503030403020204" pitchFamily="34" charset="0"/>
              </a:rPr>
              <a:t>Include a quote and cite an illustration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70" dirty="0">
                <a:solidFill>
                  <a:schemeClr val="bg1"/>
                </a:solidFill>
                <a:latin typeface="Myriad Pro" panose="020B0503030403020204" pitchFamily="34" charset="0"/>
              </a:rPr>
              <a:t>Watch verb tense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spc="-7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9FD460-FD5F-E449-98AE-EEE03B9DD57C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3B743-1224-3B4B-9D31-904E7BB10483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AAAEC-88CD-134A-86FB-7C0F19CB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4E887-78E3-D844-95CB-9940B066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0238174-4314-A746-BAA4-F8BFC18FA8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4711C5-B096-E145-8913-AD1F340CF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776" y="1035191"/>
            <a:ext cx="3191745" cy="47876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042CB0-A5FB-4B49-AAD0-A91FF6AC2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225" y="1035191"/>
            <a:ext cx="3383730" cy="47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8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and when does the movie take place?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is the main character? Can you briefly describe another important character?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happens in the movie?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is the best part? Why?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Does the movie surprise the audience? How?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do you think would like this movie?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Can you compare this movie to another film? What’s the relationship?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could the movie be better? 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movie on a scale of 1–5, with 5 being the highest? Why?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spc="-50" dirty="0">
                <a:latin typeface="Myriad Pro" panose="020B0503030403020204" pitchFamily="34" charset="0"/>
              </a:rPr>
              <a:t>Can you choose five adjectives to describe this movie? Why?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03BAF-2A88-224C-93BA-F1973032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6B46CD-1750-5A4B-933B-68BDBFE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17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5532C-851F-2B4C-A44B-2A9AF48ED3BA}"/>
              </a:ext>
            </a:extLst>
          </p:cNvPr>
          <p:cNvSpPr txBox="1"/>
          <p:nvPr/>
        </p:nvSpPr>
        <p:spPr>
          <a:xfrm>
            <a:off x="6883559" y="6097600"/>
            <a:ext cx="4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Myriad Pro Condensed" panose="020B0506030403020204" pitchFamily="34" charset="0"/>
              </a:rPr>
              <a:t>June 28,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Becoming better speakers &amp; writers in English</a:t>
            </a: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303DA-8BE9-FE48-B44B-A54735E0AA20}"/>
              </a:ext>
            </a:extLst>
          </p:cNvPr>
          <p:cNvSpPr txBox="1"/>
          <p:nvPr/>
        </p:nvSpPr>
        <p:spPr>
          <a:xfrm>
            <a:off x="3869268" y="864108"/>
            <a:ext cx="7399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How Do Students Practice Sharing Information?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rgbClr val="323232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Three before Me (from </a:t>
            </a:r>
            <a:r>
              <a:rPr lang="en-US" dirty="0" err="1">
                <a:solidFill>
                  <a:srgbClr val="323232"/>
                </a:solidFill>
                <a:latin typeface="Arial"/>
                <a:cs typeface="Arial"/>
              </a:rPr>
              <a:t>HigherEdtech</a:t>
            </a: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 Podcast) </a:t>
            </a:r>
          </a:p>
          <a:p>
            <a:pPr marL="742950" lvl="1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Ask a question to student, Google, YouTube</a:t>
            </a:r>
          </a:p>
          <a:p>
            <a:pPr marL="742950" lvl="1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Question and three key words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introduce material of their own choice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Consider audience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Lead academic discussions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Share personal interests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Share opinions and experiences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Support their opinions with examples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Ask clarifying questions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Answer peer questions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Build stronger personal relationships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Experience some success in communicating in English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Gain more recognition for their developing expertise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Become co-creators of course content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Build fluency skills in English classrooms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rgbClr val="323232"/>
              </a:solidFill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D7676-7CA3-814B-B9BC-522958B1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8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495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Summarizing</a:t>
            </a:r>
          </a:p>
          <a:p>
            <a:r>
              <a:rPr lang="en-US" b="1" spc="0" dirty="0" err="1">
                <a:latin typeface="Myriad Pro Black" panose="020B0503030403020204" pitchFamily="34" charset="0"/>
              </a:rPr>
              <a:t>Evaluatin</a:t>
            </a:r>
            <a:endParaRPr lang="en-US" b="1" spc="0" dirty="0">
              <a:latin typeface="Myriad Pro Black" panose="020B0503030403020204" pitchFamily="34" charset="0"/>
            </a:endParaRPr>
          </a:p>
          <a:p>
            <a:r>
              <a:rPr lang="en-US" b="1" spc="0" dirty="0">
                <a:latin typeface="Myriad Pro Black" panose="020B0503030403020204" pitchFamily="34" charset="0"/>
              </a:rPr>
              <a:t>Sharing</a:t>
            </a: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r>
              <a:rPr lang="en-US" b="1" spc="0" dirty="0">
                <a:latin typeface="Myriad Pro Black" panose="020B0503030403020204" pitchFamily="34" charset="0"/>
              </a:rPr>
              <a:t>Stepping stone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b="1" spc="0" dirty="0">
                <a:latin typeface="Myriad Pro Black" panose="020B0503030403020204" pitchFamily="34" charset="0"/>
              </a:rPr>
              <a:t>LMS posts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b="1" spc="0" dirty="0">
                <a:latin typeface="Myriad Pro Black" panose="020B0503030403020204" pitchFamily="34" charset="0"/>
              </a:rPr>
              <a:t>Longer assignments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b="1" spc="0" dirty="0">
                <a:latin typeface="Myriad Pro Black" panose="020B0503030403020204" pitchFamily="34" charset="0"/>
              </a:rPr>
              <a:t>Personal research</a:t>
            </a: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B47F5-0FFE-5144-B3CF-58A588A9E895}"/>
              </a:ext>
            </a:extLst>
          </p:cNvPr>
          <p:cNvSpPr txBox="1"/>
          <p:nvPr/>
        </p:nvSpPr>
        <p:spPr>
          <a:xfrm>
            <a:off x="4405296" y="1635141"/>
            <a:ext cx="7399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Provide basic information for written/video sources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Author/publication/date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Can add length, illustrations, number of sources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Identify the main idea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Use distancing phrases: “According to” “The author notes”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Use reminder phrases: “The host also suggests” 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“the article concludes”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Develops research skills &amp; cite information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Observe structure, vocabulary, and style of articles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Identify facts and opinions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Expand working vocabulary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Re-enforces academic and professional skills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Stand alone or stepping stone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Individualized feedback in conferences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1269E-5E36-CD44-B4C8-43D11390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36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Birthdays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3D4D9A0-3D2D-C04B-BEDD-4E7524DA7E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was happening in the world you were born?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How has the world changed?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online or interview a relative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Collect and reflect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518E7F-1415-5F44-A3DA-5D517F070E80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28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B92CF-C0B5-444A-9E06-30CDE9862C4D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07961-2A7E-794D-944C-D85EFEC8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5CE77-8871-D040-8514-4906A3D8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5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b="1" dirty="0">
                <a:latin typeface="Arial"/>
                <a:cs typeface="Arial"/>
              </a:rPr>
              <a:t>Encourage Student Participation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Add more discussion and short writing components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Create new lessons to increase student speech on Zoom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Push, nudge, cajole students to speak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Praise in general (and criticize in particular)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Build rapport and increase motivation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Ask clarifying questions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Develop research skills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Identify knowledge gaps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b="1" dirty="0">
                <a:latin typeface="Arial"/>
                <a:cs typeface="Arial"/>
              </a:rPr>
              <a:t>Use Communicative Methods and Tasks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Assign practical tasks that require collecting information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Learning English is not a spectator sport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Participation remains essential to becoming fluent</a:t>
            </a: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C72FE2-8C20-0B4E-97D1-C04A8B4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2999"/>
            <a:ext cx="2834640" cy="4092191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Create More</a:t>
            </a:r>
            <a:br>
              <a:rPr lang="en-US" b="1" spc="0" dirty="0">
                <a:latin typeface="Myriad Pro Black" panose="020B0503030403020204" pitchFamily="34" charset="0"/>
              </a:rPr>
            </a:br>
            <a:r>
              <a:rPr lang="en-US" b="1" spc="0" dirty="0">
                <a:latin typeface="Myriad Pro Black" panose="020B0503030403020204" pitchFamily="34" charset="0"/>
              </a:rPr>
              <a:t>Micro-lessons</a:t>
            </a:r>
            <a:br>
              <a:rPr lang="en-US" b="1" spc="0" dirty="0">
                <a:latin typeface="Myriad Pro Black" panose="020B0503030403020204" pitchFamily="34" charset="0"/>
              </a:rPr>
            </a:br>
            <a:br>
              <a:rPr lang="en-US" b="1" spc="0" dirty="0">
                <a:latin typeface="Myriad Pro Black" panose="020B0503030403020204" pitchFamily="34" charset="0"/>
              </a:rPr>
            </a:br>
            <a:r>
              <a:rPr lang="en-US" b="1" spc="0" dirty="0">
                <a:latin typeface="Myriad Pro Black" panose="020B0503030403020204" pitchFamily="34" charset="0"/>
              </a:rPr>
              <a:t>- Speaking</a:t>
            </a:r>
            <a:br>
              <a:rPr lang="en-US" b="1" spc="0" dirty="0">
                <a:latin typeface="Myriad Pro Black" panose="020B0503030403020204" pitchFamily="34" charset="0"/>
              </a:rPr>
            </a:br>
            <a:r>
              <a:rPr lang="en-US" b="1" spc="0" dirty="0">
                <a:latin typeface="Myriad Pro Black" panose="020B0503030403020204" pitchFamily="34" charset="0"/>
              </a:rPr>
              <a:t>- Writing</a:t>
            </a:r>
            <a:br>
              <a:rPr lang="en-US" b="1" spc="0" dirty="0">
                <a:latin typeface="Myriad Pro Black" panose="020B0503030403020204" pitchFamily="34" charset="0"/>
              </a:rPr>
            </a:br>
            <a:r>
              <a:rPr lang="en-US" b="1" spc="0" dirty="0">
                <a:latin typeface="Myriad Pro Black" panose="020B0503030403020204" pitchFamily="34" charset="0"/>
              </a:rPr>
              <a:t>- Flexible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A21AC-6B72-5249-A34A-0055D4A2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/>
              <a:t>June 28, 2020</a:t>
            </a:r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96DD8-AD3D-6949-A8F6-14306736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72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29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Where were you born? Describe the place where you were born.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Who was present at your birth?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did your birth change your family?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latin typeface="Myriad Pro" panose="020B0503030403020204" pitchFamily="34" charset="0"/>
              </a:rPr>
              <a:t>4. 	What were some major news stories when you were born?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1600" dirty="0">
                <a:latin typeface="Myriad Pro" panose="020B0503030403020204" pitchFamily="34" charset="0"/>
              </a:rPr>
              <a:t>5. 	What songs were popular when you were born?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were some popular movies that year?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Who are some famous people who share your birthday?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do you typically celebrate birthdays?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want to do in the next year?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has been the best year of your life so far? Why?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AA5CD-FBD9-9741-8069-E3BF07B4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E665-A15F-884D-9A4D-A104BC24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66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Culture Shock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5BB64E6-F0A4-1240-B591-6D1A19A0B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2322576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What is culture shock?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30" dirty="0">
                <a:solidFill>
                  <a:schemeClr val="bg1"/>
                </a:solidFill>
                <a:latin typeface="Myriad Pro" panose="020B0503030403020204" pitchFamily="34" charset="0"/>
              </a:rPr>
              <a:t>What advice can you find on adjusting to a new culture?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Search online for a video about culture shock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Myriad Pro" panose="020B0503030403020204" pitchFamily="34" charset="0"/>
              </a:rPr>
              <a:t>Is staying at home during COVID-19 a form of culture shock?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spc="-5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BE49A-9FB6-384D-AF46-6E87E7FDF9F7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30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5A91F-A05C-E94D-A631-6DD03134B438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283AC-762D-8242-9C23-12790C77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694F8-0340-4441-8274-A0E0E6D8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6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68F30C-D06E-B74A-8A94-7AE17055C4AD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31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F90AB-FF6B-7241-8D6A-FA7D4A06C007}"/>
              </a:ext>
            </a:extLst>
          </p:cNvPr>
          <p:cNvSpPr txBox="1"/>
          <p:nvPr/>
        </p:nvSpPr>
        <p:spPr>
          <a:xfrm>
            <a:off x="256032" y="270933"/>
            <a:ext cx="2470236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 Semibold" panose="020B0503030403020204" pitchFamily="34" charset="0"/>
              </a:rPr>
              <a:t>&amp; SHARE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8F8-E045-B543-923E-323B4D75AFB4}"/>
              </a:ext>
            </a:extLst>
          </p:cNvPr>
          <p:cNvSpPr txBox="1"/>
          <p:nvPr/>
        </p:nvSpPr>
        <p:spPr>
          <a:xfrm>
            <a:off x="541867" y="1414551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How does the video you chose describe culture shock?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Is there more than one kind of culture shock? Explain.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According to the video, how long does culture shock typically last?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List five tips for overcoming culture shock provided in the video.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1600" dirty="0">
                <a:latin typeface="Myriad Pro" panose="020B0503030403020204" pitchFamily="34" charset="0"/>
              </a:rPr>
              <a:t>What do you appreciate about being in the United States?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83446-6DBF-BE43-884B-2BC329C50851}"/>
              </a:ext>
            </a:extLst>
          </p:cNvPr>
          <p:cNvSpPr txBox="1"/>
          <p:nvPr/>
        </p:nvSpPr>
        <p:spPr>
          <a:xfrm>
            <a:off x="6474676" y="1414550"/>
            <a:ext cx="54544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do you find uncomfortable about American culture?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are some ways that American culture is different from yours?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How would you rate the video on a scale of 1–5, with 5 being the highest? Why?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Have you experienced culture shock? In what ways?</a:t>
            </a:r>
            <a:br>
              <a:rPr lang="en-US" sz="1600" dirty="0">
                <a:latin typeface="Myriad Pro" panose="020B0503030403020204" pitchFamily="34" charset="0"/>
              </a:rPr>
            </a:b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endParaRPr lang="en-US" sz="1600" dirty="0">
              <a:latin typeface="Myriad Pro" panose="020B0503030403020204" pitchFamily="34" charset="0"/>
            </a:endParaRPr>
          </a:p>
          <a:p>
            <a:pPr marL="342900" indent="-342900">
              <a:buClr>
                <a:schemeClr val="accent1"/>
              </a:buClr>
              <a:buFont typeface="+mj-lt"/>
              <a:buAutoNum type="arabicPeriod" startAt="6"/>
            </a:pPr>
            <a:r>
              <a:rPr lang="en-US" sz="1600" dirty="0">
                <a:latin typeface="Myriad Pro" panose="020B0503030403020204" pitchFamily="34" charset="0"/>
              </a:rPr>
              <a:t>What advice would you offer an international student coming to the U.S. for a year?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B9872-C55F-C542-AF28-2D30C57A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D7069-010F-3E41-909C-A905FCEF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83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32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140677" y="746233"/>
            <a:ext cx="3053186" cy="523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Some benefits</a:t>
            </a: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b="1" spc="0" dirty="0">
                <a:latin typeface="Myriad Pro Black" panose="020B0503030403020204" pitchFamily="34" charset="0"/>
              </a:rPr>
              <a:t>Flexible</a:t>
            </a:r>
          </a:p>
          <a:p>
            <a:pPr marL="571500" indent="-571500">
              <a:buFontTx/>
              <a:buChar char="-"/>
            </a:pPr>
            <a:r>
              <a:rPr lang="en-US" b="1" spc="0" dirty="0">
                <a:latin typeface="Myriad Pro Black" panose="020B0503030403020204" pitchFamily="34" charset="0"/>
              </a:rPr>
              <a:t>Popular</a:t>
            </a:r>
          </a:p>
          <a:p>
            <a:pPr marL="571500" indent="-571500">
              <a:buFontTx/>
              <a:buChar char="-"/>
            </a:pPr>
            <a:r>
              <a:rPr lang="en-US" b="1" spc="0" dirty="0">
                <a:latin typeface="Myriad Pro Black" panose="020B0503030403020204" pitchFamily="34" charset="0"/>
              </a:rPr>
              <a:t>Stepping stone</a:t>
            </a:r>
          </a:p>
          <a:p>
            <a:pPr marL="571500" indent="-571500">
              <a:buFontTx/>
              <a:buChar char="-"/>
            </a:pPr>
            <a:r>
              <a:rPr lang="en-US" b="1" spc="0" dirty="0">
                <a:latin typeface="Myriad Pro Black" panose="020B0503030403020204" pitchFamily="34" charset="0"/>
              </a:rPr>
              <a:t>Classroom ritual</a:t>
            </a:r>
          </a:p>
          <a:p>
            <a:pPr marL="571500" indent="-571500">
              <a:buFontTx/>
              <a:buChar char="-"/>
            </a:pPr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6F548-09E4-FB4E-843B-625746392DE3}"/>
              </a:ext>
            </a:extLst>
          </p:cNvPr>
          <p:cNvSpPr txBox="1"/>
          <p:nvPr/>
        </p:nvSpPr>
        <p:spPr>
          <a:xfrm>
            <a:off x="3869268" y="873252"/>
            <a:ext cx="739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Warm up exercise on Zoom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Uses breakout rooms – rotate members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Multiple levels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Supplemental Assignments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Core lesson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10-120 minutes of class work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Can be used in English classrooms – speaking and writing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Can be used in many academic high school, community college, university, and graduate courses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Can be used in and across multiple disciplines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Deepens their academic and professional identities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learn by doing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expand their working vocabulary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Graded or ungraded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have very positive English language experiences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6325C-43BE-E140-A22D-6188E07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06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55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CCCAE3-89E2-6B47-8F60-CEFC4680D0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56601" y="857983"/>
            <a:ext cx="7315200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b="1" dirty="0">
                <a:latin typeface="Arial"/>
                <a:cs typeface="Arial"/>
              </a:rPr>
              <a:t>Recommended Sites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2"/>
              </a:rPr>
              <a:t>www.Educause.edu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3" action="ppaction://hlinkfile"/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4"/>
              </a:rPr>
              <a:t>www.Edutopia.org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English Proficiency Index.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5"/>
              </a:rPr>
              <a:t>http://www.ef.com/epi/downloads/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6"/>
              </a:rPr>
              <a:t>www.Glassdoor.com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http://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thehigheredtechpodcast.com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/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www.Illumin.usc.edu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7"/>
              </a:rPr>
              <a:t>http://www.imdb.com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  <a:hlinkClick r:id="rId8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9"/>
              </a:rPr>
              <a:t>www.worldindata.com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10"/>
              </a:rPr>
              <a:t>www.YouGlish.com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hlinkClick r:id="rId11"/>
              </a:rPr>
              <a:t>www.compellingconversations.com/worksheets.php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  <a:p>
            <a:pPr algn="r"/>
            <a:r>
              <a:rPr lang="en-US" dirty="0">
                <a:latin typeface="Myriad Pro" panose="020B0503030403020204" pitchFamily="34" charset="0"/>
              </a:rPr>
              <a:t>“Gratitude is the memory of the heart.” - French proverb 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E7303-3118-3540-BC1B-6FA72FBA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87C963A-0988-134C-926E-BA6CF01C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430260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latin typeface="Myriad Pro Black" panose="020B0503030403020204" pitchFamily="34" charset="0"/>
              </a:rPr>
              <a:t>Thank you!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F0526FF-E63F-7241-88C4-9DF505C7B75F}"/>
              </a:ext>
            </a:extLst>
          </p:cNvPr>
          <p:cNvSpPr txBox="1">
            <a:spLocks/>
          </p:cNvSpPr>
          <p:nvPr/>
        </p:nvSpPr>
        <p:spPr>
          <a:xfrm>
            <a:off x="360535" y="1716867"/>
            <a:ext cx="2834640" cy="44160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Virtual ELTSummit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International Society for Education Leadership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PP Savani University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ELT@I – Ahmedabad chapter ELT@I  - Pune Chapter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Tarun Patel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Laurie A. Selik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Teresa X. Nguyen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USC Students – ALI 254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USC Students – ALI 255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spc="-50">
                <a:solidFill>
                  <a:schemeClr val="bg1"/>
                </a:solidFill>
                <a:latin typeface="Myriad Pro" panose="020B0503030403020204" pitchFamily="34" charset="0"/>
              </a:rPr>
              <a:t>American Language Institute – University of Southern California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spc="-5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endParaRPr lang="en-US" sz="1600" spc="-5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0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FD6F80-3323-2942-AF72-D190767C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yriad Pro Black" panose="020B0503030403020204" pitchFamily="34" charset="0"/>
              </a:rPr>
              <a:t>THANK YOU!</a:t>
            </a:r>
            <a:br>
              <a:rPr lang="en-US" b="1" dirty="0">
                <a:latin typeface="Myriad Pro Black" panose="020B0503030403020204" pitchFamily="34" charset="0"/>
              </a:rPr>
            </a:br>
            <a:br>
              <a:rPr lang="en-US" b="1" dirty="0">
                <a:latin typeface="Myriad Pro Black" panose="020B0503030403020204" pitchFamily="34" charset="0"/>
              </a:rPr>
            </a:br>
            <a:r>
              <a:rPr lang="en-US" sz="1400" b="1" spc="0" dirty="0">
                <a:latin typeface="Myriad Pro Semibold" panose="020B0503030403020204" pitchFamily="34" charset="0"/>
              </a:rPr>
              <a:t>Eric H. Roth, M.A.</a:t>
            </a:r>
            <a:br>
              <a:rPr lang="en-US" sz="1400" b="1" spc="0" dirty="0">
                <a:latin typeface="Myriad Pro Semibold" panose="020B0503030403020204" pitchFamily="34" charset="0"/>
              </a:rPr>
            </a:br>
            <a:r>
              <a:rPr lang="en-US" sz="1400" b="1" spc="0" dirty="0">
                <a:latin typeface="Myriad Pro" panose="020B0503030403020204" pitchFamily="34" charset="0"/>
              </a:rPr>
              <a:t>Master Lecturer, </a:t>
            </a:r>
            <a:br>
              <a:rPr lang="en-US" sz="1400" b="1" spc="0" dirty="0">
                <a:latin typeface="Myriad Pro" panose="020B0503030403020204" pitchFamily="34" charset="0"/>
              </a:rPr>
            </a:br>
            <a:r>
              <a:rPr lang="en-US" sz="1400" b="1" spc="0" dirty="0">
                <a:latin typeface="Myriad Pro" panose="020B0503030403020204" pitchFamily="34" charset="0"/>
              </a:rPr>
              <a:t>University of Southern California</a:t>
            </a:r>
            <a:br>
              <a:rPr lang="en-US" sz="1400" b="1" spc="0" dirty="0">
                <a:latin typeface="Myriad Pro" panose="020B0503030403020204" pitchFamily="34" charset="0"/>
              </a:rPr>
            </a:br>
            <a:r>
              <a:rPr lang="en-US" sz="1400" b="1" spc="0" dirty="0">
                <a:latin typeface="Myriad Pro" panose="020B0503030403020204" pitchFamily="34" charset="0"/>
              </a:rPr>
              <a:t>American Language Institute</a:t>
            </a:r>
            <a:br>
              <a:rPr lang="en-US" sz="1400" b="1" spc="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br>
              <a:rPr lang="en-US" sz="1400" b="1" spc="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sz="1400" b="1" spc="0" dirty="0">
                <a:solidFill>
                  <a:schemeClr val="bg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ericroth@usc.edu</a:t>
            </a:r>
            <a:b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Myriad Pro" panose="020B0503030403020204" pitchFamily="34" charset="0"/>
              </a:rPr>
            </a:br>
            <a:r>
              <a:rPr lang="en-US" sz="1400" b="1" spc="0" dirty="0">
                <a:solidFill>
                  <a:schemeClr val="bg1"/>
                </a:solidFill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eric@compellingconversations.com</a:t>
            </a:r>
            <a:r>
              <a:rPr lang="en-US" sz="1400" b="1" spc="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44B04-6BC5-8141-B4EA-558CAC80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447" y="753928"/>
            <a:ext cx="3566160" cy="3749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36DC9-763F-3041-BC45-5D2C82BC5E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410" y="753928"/>
            <a:ext cx="3931920" cy="534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DCFC9-9EAB-BC45-BCBA-002BF3F2C3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12" y="4395335"/>
            <a:ext cx="3812630" cy="19742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C17085-27C3-8E4D-A6AD-28A48C169B4A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DA3D9-D84B-A349-8E6B-E2060E3B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7D403-BBAA-3B45-96C6-9D12EF80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75071" y="6286618"/>
            <a:ext cx="1924855" cy="365125"/>
          </a:xfrm>
        </p:spPr>
        <p:txBody>
          <a:bodyPr/>
          <a:lstStyle/>
          <a:p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319772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14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Results?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088E9-B93A-F849-BF96-BBFC2311502B}"/>
              </a:ext>
            </a:extLst>
          </p:cNvPr>
          <p:cNvSpPr txBox="1"/>
          <p:nvPr/>
        </p:nvSpPr>
        <p:spPr>
          <a:xfrm>
            <a:off x="3869268" y="873252"/>
            <a:ext cx="7399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‘Search and Share’ Works in ELL Classrooms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Students Speak More English in Class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20000"/>
                </a:solidFill>
                <a:latin typeface="Arial"/>
                <a:cs typeface="Arial"/>
              </a:rPr>
              <a:t>Count the minutes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20000"/>
                </a:solidFill>
                <a:latin typeface="Arial"/>
                <a:cs typeface="Arial"/>
              </a:rPr>
              <a:t>Learn by doing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20000"/>
                </a:solidFill>
                <a:latin typeface="Arial"/>
                <a:cs typeface="Arial"/>
              </a:rPr>
              <a:t>Creates positive, authentic communication experiences 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Students Bring More Enthusiasm to Class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20000"/>
                </a:solidFill>
                <a:latin typeface="Arial"/>
                <a:cs typeface="Arial"/>
              </a:rPr>
              <a:t>More students complete the homework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20000"/>
                </a:solidFill>
                <a:latin typeface="Arial"/>
                <a:cs typeface="Arial"/>
              </a:rPr>
              <a:t>Students hold lively discussions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rgbClr val="020000"/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Students Feel Heard and Understood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20000"/>
                </a:solidFill>
                <a:latin typeface="Arial"/>
                <a:cs typeface="Arial"/>
              </a:rPr>
              <a:t>Course evaluations consistently very positive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b="1" dirty="0">
                <a:solidFill>
                  <a:srgbClr val="020000"/>
                </a:solidFill>
                <a:latin typeface="Arial"/>
                <a:cs typeface="Arial"/>
              </a:rPr>
              <a:t>Students often express gratitude 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6E8C7-2DA8-CD47-A1DD-BBD8A84A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47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4841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What does the English teacher do?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E0814-DB5E-484C-9F1C-29CA062CC4D2}"/>
              </a:ext>
            </a:extLst>
          </p:cNvPr>
          <p:cNvSpPr txBox="1"/>
          <p:nvPr/>
        </p:nvSpPr>
        <p:spPr>
          <a:xfrm>
            <a:off x="3869268" y="873252"/>
            <a:ext cx="7399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What Does the English Teacher Do ?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Teacher can circulates between breakout rooms taking notes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Teachers can join in the small group discussions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Teachers can videotape student discussions (choice)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Teachers can review and evaluate worksheets on Google Docs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Teachers can ask for links/copies of original materials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can post links and answers to LMS Discussion board/blog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Teachers can join the online discussion, monitor student comments, and evaluate the online contributions and comments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Teachers can still grade and provide written and oral feedback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Or teachers can focus on grading the final product (presentation/paper)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Can follow up in student-professor conferences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More privacy?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223E9-11FC-ED42-B518-59EA3DF4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34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14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Conclusions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C8A8A-CE5F-A847-A627-B2642C3FF68A}"/>
              </a:ext>
            </a:extLst>
          </p:cNvPr>
          <p:cNvSpPr txBox="1"/>
          <p:nvPr/>
        </p:nvSpPr>
        <p:spPr>
          <a:xfrm>
            <a:off x="3763335" y="873252"/>
            <a:ext cx="7399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Search and Share Activities Address Essential ELL Classroom Challenges –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Allows students to develop personal learning interests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Allows ELLs to replay lectures numerous times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Helps individualize instruction 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New Twist on Old Homework Challenges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Audio and video records go beyond the printed word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Introduces materials and concepts off campus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Repackages homework for 21</a:t>
            </a:r>
            <a:r>
              <a:rPr lang="en-US" baseline="300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century students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Technology Opens New Classroom Possibilities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Allows students to bring their questions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Encourages students to identify and often solve problems in class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Requires more student participation in small groups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23232"/>
                </a:solidFill>
                <a:latin typeface="Arial"/>
                <a:cs typeface="Arial"/>
              </a:rPr>
              <a:t>Opens up collaborative learning and communicative tasks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43AA-8796-FF4B-932C-F69FD770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3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37" y="405981"/>
            <a:ext cx="7315200" cy="5870552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Myriad Pro" panose="020B0503030403020204" pitchFamily="34" charset="0"/>
              </a:rPr>
              <a:t>Technique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Pick a topic you want to better understand &amp; start studying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Teach the topic to someone – in clear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Identify gaps in your knowledge – and fill the gaps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Organize the information and simplify  </a:t>
            </a:r>
          </a:p>
          <a:p>
            <a:endParaRPr lang="en-US" sz="24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Myriad Pro" panose="020B0503030403020204" pitchFamily="34" charset="0"/>
              </a:rPr>
              <a:t>Search and Share Adaption for ELLs on Zoom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Students pick and study a source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Students teach their classmates in clear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Students, through discussions, recognize gaps in language and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Myriad Pro" panose="020B0503030403020204" pitchFamily="34" charset="0"/>
              </a:rPr>
              <a:t>Students, in extension activity, organize information (again) and tell a story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8C72FE2-8C20-0B4E-97D1-C04A8B4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4841748"/>
          </a:xfrm>
        </p:spPr>
        <p:txBody>
          <a:bodyPr>
            <a:normAutofit fontScale="90000"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Feynman Technique of Learning</a:t>
            </a:r>
            <a:br>
              <a:rPr lang="en-US" b="1" spc="0" dirty="0">
                <a:latin typeface="Myriad Pro Black" panose="020B0503030403020204" pitchFamily="34" charset="0"/>
              </a:rPr>
            </a:br>
            <a:br>
              <a:rPr lang="en-US" b="1" spc="0" dirty="0">
                <a:latin typeface="Myriad Pro Black" panose="020B0503030403020204" pitchFamily="34" charset="0"/>
              </a:rPr>
            </a:br>
            <a:br>
              <a:rPr lang="en-US" b="1" spc="0" dirty="0">
                <a:latin typeface="Myriad Pro Black" panose="020B0503030403020204" pitchFamily="34" charset="0"/>
              </a:rPr>
            </a:br>
            <a:br>
              <a:rPr lang="en-US" b="1" spc="0" dirty="0">
                <a:latin typeface="Myriad Pro Black" panose="020B0503030403020204" pitchFamily="34" charset="0"/>
              </a:rPr>
            </a:br>
            <a:br>
              <a:rPr lang="en-US" b="1" spc="0" dirty="0">
                <a:latin typeface="Myriad Pro Black" panose="020B0503030403020204" pitchFamily="34" charset="0"/>
              </a:rPr>
            </a:br>
            <a:r>
              <a:rPr lang="en-US" b="1" spc="0" dirty="0">
                <a:latin typeface="Myriad Pro Black" panose="020B0503030403020204" pitchFamily="34" charset="0"/>
              </a:rPr>
              <a:t>- </a:t>
            </a:r>
            <a:r>
              <a:rPr lang="en-US" sz="2000" b="1" spc="0" dirty="0">
                <a:latin typeface="Myriad Pro Black" panose="020B0503030403020204" pitchFamily="34" charset="0"/>
              </a:rPr>
              <a:t>Richard Feynman won the 1965 Nobel Prize (Physics)</a:t>
            </a:r>
            <a:br>
              <a:rPr lang="en-US" sz="2000" b="1" spc="0" dirty="0">
                <a:latin typeface="Myriad Pro Black" panose="020B0503030403020204" pitchFamily="34" charset="0"/>
              </a:rPr>
            </a:br>
            <a:br>
              <a:rPr lang="en-US" sz="2000" b="1" spc="0" dirty="0">
                <a:latin typeface="Myriad Pro Black" panose="020B0503030403020204" pitchFamily="34" charset="0"/>
              </a:rPr>
            </a:br>
            <a:r>
              <a:rPr lang="en-US" sz="2000" b="1" spc="0" dirty="0">
                <a:latin typeface="Myriad Pro Black" panose="020B0503030403020204" pitchFamily="34" charset="0"/>
              </a:rPr>
              <a:t>- Developed for CalTech research assistants </a:t>
            </a:r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3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79A1D-E580-864E-AE20-B97DAC2D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7879C-6996-4B46-A199-856584E8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65526" y="6364452"/>
            <a:ext cx="1992212" cy="365125"/>
          </a:xfrm>
        </p:spPr>
        <p:txBody>
          <a:bodyPr/>
          <a:lstStyle/>
          <a:p>
            <a:pPr algn="r"/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4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4841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0" dirty="0">
                <a:latin typeface="Myriad Pro Black" panose="020B0503030403020204" pitchFamily="34" charset="0"/>
              </a:rPr>
              <a:t>Multiple sources; multiple perspectives</a:t>
            </a:r>
          </a:p>
          <a:p>
            <a:endParaRPr lang="en-US" b="1" spc="0" dirty="0">
              <a:latin typeface="Myriad Pro Black" panose="020B0503030403020204" pitchFamily="34" charset="0"/>
            </a:endParaRPr>
          </a:p>
          <a:p>
            <a:r>
              <a:rPr lang="en-US" sz="2400" b="1" spc="0" dirty="0">
                <a:latin typeface="Myriad Pro Black" panose="020B0503030403020204" pitchFamily="34" charset="0"/>
              </a:rPr>
              <a:t>- meaningful</a:t>
            </a:r>
          </a:p>
          <a:p>
            <a:r>
              <a:rPr lang="en-US" sz="2400" b="1" spc="0" dirty="0">
                <a:latin typeface="Myriad Pro Black" panose="020B0503030403020204" pitchFamily="34" charset="0"/>
              </a:rPr>
              <a:t>- democratic</a:t>
            </a:r>
          </a:p>
          <a:p>
            <a:r>
              <a:rPr lang="en-US" sz="2400" b="1" spc="0" dirty="0">
                <a:latin typeface="Myriad Pro Black" panose="020B0503030403020204" pitchFamily="34" charset="0"/>
              </a:rPr>
              <a:t>- interesting</a:t>
            </a:r>
          </a:p>
          <a:p>
            <a:r>
              <a:rPr lang="en-US" sz="2400" b="1" spc="0" dirty="0">
                <a:latin typeface="Myriad Pro Black" panose="020B0503030403020204" pitchFamily="34" charset="0"/>
              </a:rPr>
              <a:t>- bespoken</a:t>
            </a:r>
          </a:p>
          <a:p>
            <a:r>
              <a:rPr lang="en-US" sz="2400" b="1" spc="0" dirty="0">
                <a:latin typeface="Myriad Pro Black" panose="020B0503030403020204" pitchFamily="34" charset="0"/>
              </a:rPr>
              <a:t>- self-directed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DFB6A-7644-8C41-9CC4-A30E661FD78F}"/>
              </a:ext>
            </a:extLst>
          </p:cNvPr>
          <p:cNvSpPr txBox="1"/>
          <p:nvPr/>
        </p:nvSpPr>
        <p:spPr>
          <a:xfrm>
            <a:off x="3784668" y="910863"/>
            <a:ext cx="739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Which English Class Would You Prefer to Join? 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Large lecture hall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40-50 adult English language learners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One teacher at the podium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One source of information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writing resumes and job interviews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Sage on a stage</a:t>
            </a:r>
            <a:endParaRPr lang="en-US" sz="24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Large classroom in person and online -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40-50 university English language learners in 10-20 groups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One teacher circulates around the breakrooms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45 students bring and analyze information to class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Small groups of 4-5 students sharing – speaking in Breakout rooms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New discussion group every 15- 20 minutes</a:t>
            </a:r>
          </a:p>
          <a:p>
            <a:pPr>
              <a:spcBef>
                <a:spcPct val="0"/>
              </a:spcBef>
              <a:defRPr/>
            </a:pPr>
            <a:endParaRPr lang="en-US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Strength Through Diversity of sources and perspectives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7C350-FFA9-5B4B-BB4C-A0F5FFE4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BF23-6995-B246-9579-6427DFF18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811" y="854597"/>
            <a:ext cx="7959354" cy="5148806"/>
          </a:xfrm>
        </p:spPr>
        <p:txBody>
          <a:bodyPr/>
          <a:lstStyle/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5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854597"/>
            <a:ext cx="2834640" cy="2834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What are “Search and Share” Activities? </a:t>
            </a:r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539A0-EC56-134D-BD05-6F177D7026DF}"/>
              </a:ext>
            </a:extLst>
          </p:cNvPr>
          <p:cNvSpPr txBox="1"/>
          <p:nvPr/>
        </p:nvSpPr>
        <p:spPr>
          <a:xfrm>
            <a:off x="3869268" y="854597"/>
            <a:ext cx="7399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Simple, flexible technique to turn homework into speaking exercises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Professor still sets the agenda, introduces materials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Professor establishes the particular topic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Worksheets require students to locate, organize material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bring relevant, authentic sources to class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become hunters and gathers of information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must select the material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must summarize the content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must evaluate the material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Students introduce the material to classmates in small groups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Classmates listen and ask at least one question each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48158-79DE-E44D-B410-DAD752C2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4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125133-0476-8E47-8DD2-9D8EBB23B7D6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6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64FA43E-9A15-6F4C-B7D2-05E330B9C5E5}"/>
              </a:ext>
            </a:extLst>
          </p:cNvPr>
          <p:cNvSpPr txBox="1">
            <a:spLocks/>
          </p:cNvSpPr>
          <p:nvPr/>
        </p:nvSpPr>
        <p:spPr>
          <a:xfrm>
            <a:off x="256032" y="1143000"/>
            <a:ext cx="2834640" cy="14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spc="0" dirty="0">
              <a:latin typeface="Myriad Pro Black" panose="020B0503030403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0F160-7E43-A44A-A522-ED5A30F9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9BBC7-1A7F-FC43-AAFB-9D51C1044B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9268" y="968372"/>
            <a:ext cx="7315200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Speaking Assignment Examples: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Introducing a Significant Figure in My Field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Advice on Job Interviews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Mock Job Interviews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Podcasts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YouGlish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- Pronunciation Advice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Term Definitions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TED Talks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Restaurant review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Product Review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Movie Review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Creating Infographics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Problem-solution presentations 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 Significant Trend in My Field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How to Conduct Informational Interviews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Conduct an Informational Interview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A7C18-0E22-A94C-8E79-03E2F40F11FB}"/>
              </a:ext>
            </a:extLst>
          </p:cNvPr>
          <p:cNvSpPr txBox="1"/>
          <p:nvPr/>
        </p:nvSpPr>
        <p:spPr>
          <a:xfrm>
            <a:off x="262465" y="1365401"/>
            <a:ext cx="30903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ALI 254: Speaking Skills for Academic and Professional Purposes – IV</a:t>
            </a:r>
          </a:p>
          <a:p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Also social conversations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Small classes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Many disciplines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3 volunteers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graduate students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2 students left Los Angeles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8CB69-13FA-6047-94EC-8542623D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Virtual ELT Summit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956E3B-227E-DF44-9CA1-5F7E03D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441704"/>
          </a:xfrm>
        </p:spPr>
        <p:txBody>
          <a:bodyPr>
            <a:normAutofit/>
          </a:bodyPr>
          <a:lstStyle/>
          <a:p>
            <a:r>
              <a:rPr lang="en-US" b="1" spc="0" dirty="0">
                <a:latin typeface="Myriad Pro Black" panose="020B0503030403020204" pitchFamily="34" charset="0"/>
              </a:rPr>
              <a:t>Podcasts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4E999-04E9-304D-AEB9-4D5FAED0FD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6350">
            <a:solidFill>
              <a:schemeClr val="bg2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EB675-D726-BE4E-BD91-7213C760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2857669"/>
            <a:ext cx="2834640" cy="308593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Search for a podcast 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Weekly assignment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Summarize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Evaluate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Share personal interests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How do these activities help start conversations beyond the class?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E25C3-BFF8-5541-BBDC-3D9209E30608}"/>
              </a:ext>
            </a:extLst>
          </p:cNvPr>
          <p:cNvSpPr/>
          <p:nvPr/>
        </p:nvSpPr>
        <p:spPr>
          <a:xfrm>
            <a:off x="5996359" y="6265332"/>
            <a:ext cx="478472" cy="47847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206C83E-7196-2649-AF6E-957016DF3E3E}" type="slidenum">
              <a:rPr lang="en-US" b="1" smtClean="0">
                <a:solidFill>
                  <a:schemeClr val="accent1"/>
                </a:solidFill>
                <a:latin typeface="Myriad Pro Black" panose="020B0503030403020204" pitchFamily="34" charset="0"/>
              </a:rPr>
              <a:t>7</a:t>
            </a:fld>
            <a:endParaRPr lang="en-US" b="1" dirty="0">
              <a:solidFill>
                <a:schemeClr val="accent1"/>
              </a:solidFill>
              <a:latin typeface="Myriad Pro Black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A6758-68E9-4942-9FDF-AE4192704BBA}"/>
              </a:ext>
            </a:extLst>
          </p:cNvPr>
          <p:cNvSpPr txBox="1"/>
          <p:nvPr/>
        </p:nvSpPr>
        <p:spPr>
          <a:xfrm>
            <a:off x="256032" y="914401"/>
            <a:ext cx="2470236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SEARCH 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9A9DB-81B1-8248-AEE9-816809AB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0082A-80F4-AA4D-87FF-68A4C963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1834" y="6322005"/>
            <a:ext cx="4234040" cy="365125"/>
          </a:xfrm>
        </p:spPr>
        <p:txBody>
          <a:bodyPr/>
          <a:lstStyle/>
          <a:p>
            <a:pPr algn="r"/>
            <a:r>
              <a:rPr lang="en-US" dirty="0"/>
              <a:t>Virtual ELT Summit 2020</a:t>
            </a:r>
          </a:p>
        </p:txBody>
      </p:sp>
    </p:spTree>
    <p:extLst>
      <p:ext uri="{BB962C8B-B14F-4D97-AF65-F5344CB8AC3E}">
        <p14:creationId xmlns:p14="http://schemas.microsoft.com/office/powerpoint/2010/main" val="128686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A94A-6C42-A84C-9813-A8C9E208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Curated Podcasts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Short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Long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F6A6-DDC1-C145-854E-4DEA9DCA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28,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141A5-50B7-E249-9797-E65869DD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ELT Summit 2020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F6D258-C195-094C-B93D-A6A111C3A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52758"/>
              </p:ext>
            </p:extLst>
          </p:nvPr>
        </p:nvGraphicFramePr>
        <p:xfrm>
          <a:off x="4557448" y="861612"/>
          <a:ext cx="5937780" cy="5152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445">
                  <a:extLst>
                    <a:ext uri="{9D8B030D-6E8A-4147-A177-3AD203B41FA5}">
                      <a16:colId xmlns:a16="http://schemas.microsoft.com/office/drawing/2014/main" val="4278800870"/>
                    </a:ext>
                  </a:extLst>
                </a:gridCol>
                <a:gridCol w="1484445">
                  <a:extLst>
                    <a:ext uri="{9D8B030D-6E8A-4147-A177-3AD203B41FA5}">
                      <a16:colId xmlns:a16="http://schemas.microsoft.com/office/drawing/2014/main" val="3054157892"/>
                    </a:ext>
                  </a:extLst>
                </a:gridCol>
                <a:gridCol w="1484445">
                  <a:extLst>
                    <a:ext uri="{9D8B030D-6E8A-4147-A177-3AD203B41FA5}">
                      <a16:colId xmlns:a16="http://schemas.microsoft.com/office/drawing/2014/main" val="2044037650"/>
                    </a:ext>
                  </a:extLst>
                </a:gridCol>
                <a:gridCol w="1484445">
                  <a:extLst>
                    <a:ext uri="{9D8B030D-6E8A-4147-A177-3AD203B41FA5}">
                      <a16:colId xmlns:a16="http://schemas.microsoft.com/office/drawing/2014/main" val="875591408"/>
                    </a:ext>
                  </a:extLst>
                </a:gridCol>
              </a:tblGrid>
              <a:tr h="287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Duration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Title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Description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Link 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1977016802"/>
                  </a:ext>
                </a:extLst>
              </a:tr>
              <a:tr h="58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2-5 minutes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Academic Minute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Features researchers from colleges and universities around the world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https://www.npr.org/podcasts/564572329/the-academic-minute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336169060"/>
                  </a:ext>
                </a:extLst>
              </a:tr>
              <a:tr h="637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 minutes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That's What They Say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Explores changing language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https://www.npr.org/podcasts/381443663/that-s-what-they-say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446882259"/>
                  </a:ext>
                </a:extLst>
              </a:tr>
              <a:tr h="667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5-10 minutes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Conversations from the Corner Office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</a:rPr>
                        <a:t>Brings you inside the room with the business and cultural leaders transforming our economy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https://www.marketplace.org/shows/corner-office-from-marketplace/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2205461364"/>
                  </a:ext>
                </a:extLst>
              </a:tr>
              <a:tr h="637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minutes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Minute English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Topical discussion and new vocabulary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http://www.bbc.co.uk/learningenglish/english/features/6-minute-english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1871838343"/>
                  </a:ext>
                </a:extLst>
              </a:tr>
              <a:tr h="637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3-10 minutes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Dramas from BBC Learning Englsih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Stories using functional English phrases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http://www.bbc.co.uk/learningenglish/english/features/drama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3770448408"/>
                  </a:ext>
                </a:extLst>
              </a:tr>
              <a:tr h="4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 minutes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Side Hustle School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Talks about how to have a side job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https://sidehustleschool.com/podcasts/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3324711904"/>
                  </a:ext>
                </a:extLst>
              </a:tr>
              <a:tr h="462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4-10 minutes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This I Believe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First person descriptions of  core beliefs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https://www.npr.org/series/4538138/this-i-believe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3730204087"/>
                  </a:ext>
                </a:extLst>
              </a:tr>
              <a:tr h="7437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5-15 minutes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TED Talks Daily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TED talks on the go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375" marR="25375" marT="25375" marB="2537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https://</a:t>
                      </a:r>
                      <a:r>
                        <a:rPr lang="en-US" sz="900" dirty="0" err="1">
                          <a:effectLst/>
                        </a:rPr>
                        <a:t>www.ted.com</a:t>
                      </a:r>
                      <a:r>
                        <a:rPr lang="en-US" sz="900" dirty="0">
                          <a:effectLst/>
                        </a:rPr>
                        <a:t>/about/programs-initiatives/ted-talks/ted-talks-audio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8" marR="63438" marT="63438" marB="63438"/>
                </a:tc>
                <a:extLst>
                  <a:ext uri="{0D108BD9-81ED-4DB2-BD59-A6C34878D82A}">
                    <a16:rowId xmlns:a16="http://schemas.microsoft.com/office/drawing/2014/main" val="42944591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6C56C33-05F2-2B48-B87A-EF5AFD2D62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69268" y="32397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3865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{10927741-F35F-B841-9BD9-1AEEDB98CC00}tf10001124</Template>
  <TotalTime>1628</TotalTime>
  <Words>3817</Words>
  <Application>Microsoft Macintosh PowerPoint</Application>
  <PresentationFormat>Widescreen</PresentationFormat>
  <Paragraphs>828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Corbel</vt:lpstr>
      <vt:lpstr>Myriad Pro</vt:lpstr>
      <vt:lpstr>Myriad Pro Black</vt:lpstr>
      <vt:lpstr>Myriad Pro Condensed</vt:lpstr>
      <vt:lpstr>Myriad Pro Semibold</vt:lpstr>
      <vt:lpstr>Times New Roman</vt:lpstr>
      <vt:lpstr>Wingdings</vt:lpstr>
      <vt:lpstr>Wingdings 2</vt:lpstr>
      <vt:lpstr>Frame</vt:lpstr>
      <vt:lpstr>PowerPoint Presentation</vt:lpstr>
      <vt:lpstr>PowerPoint Presentation</vt:lpstr>
      <vt:lpstr>Create More Micro-lessons  - Speaking - Writing - Flexible</vt:lpstr>
      <vt:lpstr>Feynman Technique of Learning     - Richard Feynman won the 1965 Nobel Prize (Physics)  - Developed for CalTech research assistants </vt:lpstr>
      <vt:lpstr>PowerPoint Presentation</vt:lpstr>
      <vt:lpstr>PowerPoint Presentation</vt:lpstr>
      <vt:lpstr>PowerPoint Presentation</vt:lpstr>
      <vt:lpstr>Podcasts</vt:lpstr>
      <vt:lpstr>Curated Podcasts  Short   Long</vt:lpstr>
      <vt:lpstr>PowerPoint Presentation</vt:lpstr>
      <vt:lpstr>Pronunciation Tips</vt:lpstr>
      <vt:lpstr>PowerPoint Presentation</vt:lpstr>
      <vt:lpstr>PowerPoint Presentation</vt:lpstr>
      <vt:lpstr>  - Give students       choice - Bought time - More vocabulary - Focus on verbs   </vt:lpstr>
      <vt:lpstr>PowerPoint Presentation</vt:lpstr>
      <vt:lpstr>Languages</vt:lpstr>
      <vt:lpstr>PowerPoint Presentation</vt:lpstr>
      <vt:lpstr>PowerPoint Presentation</vt:lpstr>
      <vt:lpstr>PowerPoint Presentation</vt:lpstr>
      <vt:lpstr>PowerPoint Presentation</vt:lpstr>
      <vt:lpstr>Restaurants</vt:lpstr>
      <vt:lpstr>PowerPoint Presentation</vt:lpstr>
      <vt:lpstr>Consumer Products</vt:lpstr>
      <vt:lpstr>PowerPoint Presentation</vt:lpstr>
      <vt:lpstr>Movies</vt:lpstr>
      <vt:lpstr>PowerPoint Presentation</vt:lpstr>
      <vt:lpstr>PowerPoint Presentation</vt:lpstr>
      <vt:lpstr>PowerPoint Presentation</vt:lpstr>
      <vt:lpstr>Birthdays</vt:lpstr>
      <vt:lpstr>PowerPoint Presentation</vt:lpstr>
      <vt:lpstr>Culture Shock</vt:lpstr>
      <vt:lpstr>PowerPoint Presentation</vt:lpstr>
      <vt:lpstr>PowerPoint Presentation</vt:lpstr>
      <vt:lpstr>Thank you! </vt:lpstr>
      <vt:lpstr>THANK YOU!  Eric H. Roth, M.A. Master Lecturer,  University of Southern California American Language Institute  ericroth@usc.edu eric@compellingconversations.com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Eric H. Roth</cp:lastModifiedBy>
  <cp:revision>137</cp:revision>
  <cp:lastPrinted>2020-06-28T05:37:24Z</cp:lastPrinted>
  <dcterms:created xsi:type="dcterms:W3CDTF">2019-09-05T04:57:19Z</dcterms:created>
  <dcterms:modified xsi:type="dcterms:W3CDTF">2020-06-28T06:03:23Z</dcterms:modified>
</cp:coreProperties>
</file>