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900" r:id="rId1"/>
  </p:sldMasterIdLst>
  <p:notesMasterIdLst>
    <p:notesMasterId r:id="rId24"/>
  </p:notesMasterIdLst>
  <p:sldIdLst>
    <p:sldId id="256" r:id="rId2"/>
    <p:sldId id="260" r:id="rId3"/>
    <p:sldId id="269" r:id="rId4"/>
    <p:sldId id="257" r:id="rId5"/>
    <p:sldId id="273" r:id="rId6"/>
    <p:sldId id="261" r:id="rId7"/>
    <p:sldId id="274" r:id="rId8"/>
    <p:sldId id="262" r:id="rId9"/>
    <p:sldId id="275" r:id="rId10"/>
    <p:sldId id="263" r:id="rId11"/>
    <p:sldId id="276" r:id="rId12"/>
    <p:sldId id="264" r:id="rId13"/>
    <p:sldId id="277" r:id="rId14"/>
    <p:sldId id="265" r:id="rId15"/>
    <p:sldId id="278" r:id="rId16"/>
    <p:sldId id="266" r:id="rId17"/>
    <p:sldId id="279" r:id="rId18"/>
    <p:sldId id="267" r:id="rId19"/>
    <p:sldId id="280" r:id="rId20"/>
    <p:sldId id="268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6D6DE8-EABC-B54F-8E28-BEBE5A44B900}">
          <p14:sldIdLst>
            <p14:sldId id="256"/>
            <p14:sldId id="260"/>
            <p14:sldId id="269"/>
            <p14:sldId id="257"/>
            <p14:sldId id="273"/>
            <p14:sldId id="261"/>
            <p14:sldId id="274"/>
            <p14:sldId id="262"/>
            <p14:sldId id="275"/>
            <p14:sldId id="263"/>
            <p14:sldId id="276"/>
            <p14:sldId id="264"/>
            <p14:sldId id="277"/>
            <p14:sldId id="265"/>
            <p14:sldId id="278"/>
            <p14:sldId id="266"/>
            <p14:sldId id="279"/>
            <p14:sldId id="267"/>
            <p14:sldId id="280"/>
            <p14:sldId id="268"/>
            <p14:sldId id="281"/>
            <p14:sldId id="282"/>
          </p14:sldIdLst>
        </p14:section>
        <p14:section name="Blank Slides" id="{754194C8-B4E6-F740-AED1-B52AAFFA3C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2"/>
    <p:restoredTop sz="94621"/>
  </p:normalViewPr>
  <p:slideViewPr>
    <p:cSldViewPr snapToGrid="0" snapToObjects="1">
      <p:cViewPr varScale="1">
        <p:scale>
          <a:sx n="113" d="100"/>
          <a:sy n="113" d="100"/>
        </p:scale>
        <p:origin x="720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79CE-E79B-7146-95FE-C77B1A542E1B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BAB72-555F-B74A-87D4-2905233D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6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D7D8-18C0-8142-9F29-E3FAC8640814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9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4B3-5944-8444-BA46-A400DFD01B4C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6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D7DC-3B5F-A24A-ABFA-B538DD9E35F8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2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CBC-75FB-914D-AF1B-05340821A8D3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7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7929-24A9-304A-8A44-2BDF3B2E02A8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94C9-1DE2-E342-9B21-684686215EF7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FEE9-DFD2-9A41-9C85-3BD6AD988074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832A-784C-B24B-AB09-C8116227332D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0E6-3B25-9D4D-AED1-D1A65E23C5B7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8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2A61-0ADC-9B48-8F3D-6FFC1E59919F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0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E112-57A9-7740-8A5A-3F850783DD4C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6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73A8B7-B6B4-564C-9120-4D0A3D92884A}" type="datetime1">
              <a:rPr lang="en-US" smtClean="0"/>
              <a:t>8/21/25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9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metacritic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pedia.org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p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eric@compellingconversations.co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glish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bn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B4FBDD-554C-E74A-894B-C89100849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743" y="4966976"/>
            <a:ext cx="7315200" cy="914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Eric H. Roth, University of Southern California</a:t>
            </a:r>
          </a:p>
          <a:p>
            <a:r>
              <a:rPr lang="en-US" sz="2000" dirty="0">
                <a:latin typeface="Myriad Pro" panose="020B0503030403020204" pitchFamily="34" charset="0"/>
              </a:rPr>
              <a:t>September 6,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D414B-337C-CA4F-B5BB-27D81ABDA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539"/>
            <a:ext cx="8415215" cy="4359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307ABB-97F8-B640-87C1-6D300CCDD57C}"/>
              </a:ext>
            </a:extLst>
          </p:cNvPr>
          <p:cNvSpPr txBox="1"/>
          <p:nvPr/>
        </p:nvSpPr>
        <p:spPr>
          <a:xfrm>
            <a:off x="463743" y="4297108"/>
            <a:ext cx="614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yriad Pro Semibold" panose="020B0503030403020204" pitchFamily="34" charset="0"/>
              </a:rPr>
              <a:t>Giving Students a Choice and </a:t>
            </a:r>
            <a:r>
              <a:rPr lang="en-US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Myriad Pro Semibold" panose="020B0503030403020204" pitchFamily="34" charset="0"/>
              </a:rPr>
              <a:t>a Voice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Myriad Pro Semibold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60B8B8-1081-BC4D-8B19-EA69ADC360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244" y="4591693"/>
            <a:ext cx="2767858" cy="12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Birthdays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3D4D9A0-3D2D-C04B-BEDD-4E7524DA7E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was the world like the day you were born?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How has it changed?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online or interview a relative 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18E7F-1415-5F44-A3DA-5D517F070E80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9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B92CF-C0B5-444A-9E06-30CDE9862C4D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16852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10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were you born? Describe the place where you were born.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Who was present at your birth?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were some surprises surrounding your birth?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was happening in the world when you were born? What were some major news stories at this time?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songs were popular when you were born?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were some popular movies that year?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are some famous people who share your birthday?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do you typically celebrate your birthday with?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Do you have any special plans to celebrate your next birthday?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has been the best year of your life so far? Why?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1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Culture Shock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5BB64E6-F0A4-1240-B591-6D1A19A0B3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is culture shock?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30" dirty="0">
                <a:solidFill>
                  <a:schemeClr val="bg1"/>
                </a:solidFill>
                <a:latin typeface="Myriad Pro" panose="020B0503030403020204" pitchFamily="34" charset="0"/>
              </a:rPr>
              <a:t>What advice can you find on adjusting to a new culture?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online for a video about culture shock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spc="-5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BE49A-9FB6-384D-AF46-6E87E7FDF9F7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11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5A91F-A05C-E94D-A631-6DD03134B438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321941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12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does the video you chose describe culture shock?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Is there more than one kind of culture shock? Explain.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According to the video, how long does culture shock typically last?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List five tips for overcoming culture shock provided in the video.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do you appreciate about being in the United States?</a:t>
            </a:r>
            <a:br>
              <a:rPr lang="en-US" sz="1600" dirty="0">
                <a:latin typeface="Myriad Pro" panose="020B0503030403020204" pitchFamily="34" charset="0"/>
              </a:rPr>
            </a:br>
            <a:endParaRPr lang="en-US" sz="1600" dirty="0">
              <a:latin typeface="Myriad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do you find uncomfortable about American culture?</a:t>
            </a:r>
            <a:br>
              <a:rPr lang="en-US" sz="1600" dirty="0">
                <a:latin typeface="Myriad Pro" panose="020B0503030403020204" pitchFamily="34" charset="0"/>
              </a:rPr>
            </a:b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are some ways that American culture is different from yours?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video on a scale of 1–5, with 5 being the highest?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Have you experienced culture shock? In what ways?</a:t>
            </a:r>
            <a:br>
              <a:rPr lang="en-US" sz="1600" dirty="0">
                <a:latin typeface="Myriad Pro" panose="020B0503030403020204" pitchFamily="34" charset="0"/>
              </a:rPr>
            </a:b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advice would you offer an international student coming to the U.S. for a year?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Movies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F0F28B6-A899-9F48-B1D0-2373976492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644" y="767419"/>
            <a:ext cx="8115230" cy="533095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What’s your favorite movie?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Research your favorite film on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imdb.com </a:t>
            </a: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or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metacritic.com </a:t>
            </a:r>
            <a:endParaRPr lang="en-US" sz="1600" spc="-50" dirty="0">
              <a:solidFill>
                <a:srgbClr val="FFFF00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70" dirty="0">
                <a:solidFill>
                  <a:schemeClr val="bg1"/>
                </a:solidFill>
                <a:latin typeface="Myriad Pro" panose="020B0503030403020204" pitchFamily="34" charset="0"/>
              </a:rPr>
              <a:t>What do the critics have to say?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9FD460-FD5F-E449-98AE-EEE03B9DD57C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13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3B743-1224-3B4B-9D31-904E7BB10483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358248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14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and when does the movie take place?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Who is the main character? Can you briefly describe another important character?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happens in the movie?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best part? Why?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Does the movie surprise the audience? How?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do you think would like this movie?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could the movie be better?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movie on a scale of 1–5, with 5 being the highest?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Can you choose five adjectives to describe this movie?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3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Consumer Products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How would you rate your favorite appliance?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Research the product online (at least two sources)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Create a product review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E4CD8B-3F10-934F-A72A-38E5384A7B1F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15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5AC1F-9209-A843-8C31-FD3DD957AC10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48D358D-AF6B-724A-827F-C2897361AC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72" b="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905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16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Do you own the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purpose of the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Who is the target audience for this product? Who usually uses it?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is the product used?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 is the best feature of this consumer product?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competitors does the product have? Does this product have a competitive advantage?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Are there some possible dangers or misuses of the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What did you learn from your research about this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Would you recommend this product to your classmates? or why not? Do you have some concerns about this product?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do you rate the product on a scale of 1–5, with 5 being the highest? Why?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Languages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58299DD-F7DF-424F-B7A9-2FC7C96B52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world languages are you curious about?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</a:t>
            </a:r>
            <a:r>
              <a:rPr lang="en-US" sz="160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 for more information about another language and take notes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6A0CE-D84E-F249-A0DA-E94AFBD33FF0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17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89562-BA33-854E-9C10-780AEDE0054B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268505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18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language did you choose to study today? Why did you pick it?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is this language usually spoken? How many people, approximately, speak it?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Can you tell me a bit more about this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is this language an official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Is this an ancient or modern language? How do you know?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are five words that English borrows from this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are some famous people who speak this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music or movies are created in this language? Can you give some examples?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similar is this language to English? In what ways?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In what situations would knowing how to speak this language be helpful?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6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Icebreakers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C4E999-04E9-304D-AEB9-4D5FAED0FD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6350">
            <a:solidFill>
              <a:schemeClr val="bg2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for a video on YouTube about icebreaker (or ice breaker) activities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How do these activities help start conversations?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E25C3-BFF8-5541-BBDC-3D9209E30608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A6758-68E9-4942-9FDF-AE4192704BBA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128686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-150" dirty="0">
                <a:latin typeface="Myriad Pro Black" panose="020B0503030403020204" pitchFamily="34" charset="0"/>
              </a:rPr>
              <a:t>Restaurants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707AB5C-B31E-4648-9370-0D91EB7D5C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Where can you grab the best food in your area?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Choose your favorite spots to grab breakfast, pizza, and an ethnic cuisine of your choice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Search the reviews on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Yelp</a:t>
            </a: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 to see what others are saying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6A0CE-D84E-F249-A0DA-E94AFBD33FF0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19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F7527-0110-F848-BFCC-B7D43A14D842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256260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20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name of the restaurant?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How long has it been in business?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Is this establishment part of a chain or independently owned?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average price of a meal at this establishment?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menu item is this place’s “claim to fame?”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menu item do you order most frequently here? Do you have a “usual?”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30" dirty="0">
                <a:latin typeface="Myriad Pro" panose="020B0503030403020204" pitchFamily="34" charset="0"/>
              </a:rPr>
              <a:t>Why do you recommend this place? What makes it special? </a:t>
            </a:r>
            <a:r>
              <a:rPr lang="en-US" sz="1600" spc="-50" dirty="0">
                <a:latin typeface="Myriad Pro" panose="020B0503030403020204" pitchFamily="34" charset="0"/>
              </a:rPr>
              <a:t>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Name one advantage this eatery has over competitors. 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Name one disadvantage this eatery has over competitors.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Does the average Yelp rating for this place fit your experience there? Why?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36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FD6F80-3323-2942-AF72-D190767C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yriad Pro Black" panose="020B0503030403020204" pitchFamily="34" charset="0"/>
              </a:rPr>
              <a:t>THANK YOU!</a:t>
            </a:r>
            <a:br>
              <a:rPr lang="en-US" b="1" dirty="0">
                <a:latin typeface="Myriad Pro Black" panose="020B0503030403020204" pitchFamily="34" charset="0"/>
              </a:rPr>
            </a:br>
            <a:br>
              <a:rPr lang="en-US" b="1" dirty="0">
                <a:latin typeface="Myriad Pro Black" panose="020B0503030403020204" pitchFamily="34" charset="0"/>
              </a:rPr>
            </a:br>
            <a:r>
              <a:rPr lang="en-US" sz="1400" b="1" spc="0" dirty="0">
                <a:latin typeface="Myriad Pro Semibold" panose="020B0503030403020204" pitchFamily="34" charset="0"/>
              </a:rPr>
              <a:t>Eric H. Roth, M.A.</a:t>
            </a:r>
            <a:br>
              <a:rPr lang="en-US" sz="1400" b="1" spc="0" dirty="0">
                <a:latin typeface="Myriad Pro Semibold" panose="020B0503030403020204" pitchFamily="34" charset="0"/>
              </a:rPr>
            </a:br>
            <a:r>
              <a:rPr lang="en-US" sz="1400" spc="0" dirty="0">
                <a:latin typeface="Myriad Pro" panose="020B0503030403020204" pitchFamily="34" charset="0"/>
              </a:rPr>
              <a:t>Master Lecturer, USC ALI</a:t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en-US" sz="1400" spc="0" dirty="0">
                <a:solidFill>
                  <a:srgbClr val="FFFF00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eric@compellingconversations.com</a:t>
            </a:r>
            <a:r>
              <a:rPr lang="en-US" sz="1400" spc="0" dirty="0">
                <a:solidFill>
                  <a:srgbClr val="FFFF00"/>
                </a:solidFill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44B04-6BC5-8141-B4EA-558CAC806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447" y="753928"/>
            <a:ext cx="3566160" cy="3749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36DC9-763F-3041-BC45-5D2C82BC5E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410" y="753928"/>
            <a:ext cx="3931920" cy="534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DCFC9-9EAB-BC45-BCBA-002BF3F2C3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12" y="4395335"/>
            <a:ext cx="3812630" cy="19742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B0D257-FF8B-A24C-937F-DDB86F7A30BE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473B1-11FE-8240-9F11-EC98AE9B9D25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C17085-27C3-8E4D-A6AD-28A48C169B4A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21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Describe the video you chose. In what context are these people being introduced?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Name one icebreaker that was featured in the video you chose.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Have you used this icebreaker before? Was it useful?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opinions are expressed in the video?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did you learn from watching this video?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was the most interesting part for you? 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Write five new vocabulary words, idioms, or expressions related to the topic.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Why did you choose this video?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article on a scale of 1–5, with 5 being the highest?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is your favorite question to start conversations with?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4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3096768" cy="1441704"/>
          </a:xfrm>
        </p:spPr>
        <p:txBody>
          <a:bodyPr>
            <a:normAutofit/>
          </a:bodyPr>
          <a:lstStyle/>
          <a:p>
            <a:r>
              <a:rPr lang="en-US" sz="2800" b="1" spc="-100" dirty="0">
                <a:latin typeface="Myriad Pro Black" panose="020B0503030403020204" pitchFamily="34" charset="0"/>
              </a:rPr>
              <a:t>Pronunciation Tips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C4E999-04E9-304D-AEB9-4D5FAED0FD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644" y="767419"/>
            <a:ext cx="8115230" cy="5330952"/>
          </a:xfrm>
          <a:ln w="6350">
            <a:solidFill>
              <a:schemeClr val="bg2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89966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What English words do you struggle with?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Search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YouGlish</a:t>
            </a: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 for an English word you have trouble pronouncing 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Listen to five different native speakers use the word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Read the pronunciation tips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 Compare similar words 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E1402-3FBF-8644-B6C1-1B944C797A2A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5C0BB6-A4E1-7F42-B2A1-41D02193662A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267307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4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word did you first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was the first video shown? Who was the speaker?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What pronunciation tips did </a:t>
            </a:r>
            <a:r>
              <a:rPr lang="en-US" sz="1600" spc="-50" dirty="0" err="1">
                <a:latin typeface="Myriad Pro" panose="020B0503030403020204" pitchFamily="34" charset="0"/>
              </a:rPr>
              <a:t>YouGlish</a:t>
            </a:r>
            <a:r>
              <a:rPr lang="en-US" sz="1600" spc="-50" dirty="0">
                <a:latin typeface="Myriad Pro" panose="020B0503030403020204" pitchFamily="34" charset="0"/>
              </a:rPr>
              <a:t> provide for this word?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were some similar words? List a few.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Which word from your list did you choose to compare with the original word?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phrase did you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academic term or specialized word did you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Which minimal pair did you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pronunciation tips did you learn?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30" dirty="0">
                <a:latin typeface="Myriad Pro" panose="020B0503030403020204" pitchFamily="34" charset="0"/>
              </a:rPr>
              <a:t>How can you use </a:t>
            </a:r>
            <a:r>
              <a:rPr lang="en-US" sz="1600" spc="-30" dirty="0" err="1">
                <a:latin typeface="Myriad Pro" panose="020B0503030403020204" pitchFamily="34" charset="0"/>
              </a:rPr>
              <a:t>YouGlish</a:t>
            </a:r>
            <a:r>
              <a:rPr lang="en-US" sz="1600" spc="-30" dirty="0">
                <a:latin typeface="Myriad Pro" panose="020B0503030403020204" pitchFamily="34" charset="0"/>
              </a:rPr>
              <a:t> to improve your pronunciation?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Dream Homes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889E760-5702-F545-88CB-7F3751B0E4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644" y="767419"/>
            <a:ext cx="8115230" cy="533095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3068998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Where is your dream vacation home?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Visit </a:t>
            </a:r>
            <a:r>
              <a:rPr lang="en-US" sz="160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airbnb.com </a:t>
            </a:r>
            <a:endParaRPr lang="en-US" sz="1600" dirty="0">
              <a:solidFill>
                <a:srgbClr val="FFFF00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Choose your dream vacation destination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for available homes that fit your style 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F708D0-A4F7-624E-8436-DAB52042CC73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5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977EB-1BB8-DE43-99C3-1B7147BD2336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187644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6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What does the outside of your dream vacation home look like?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would you describe the area? (Search Google Maps for the neighborhood.)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What does the inside of your dream vacation home look like?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Describe your favorite room.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is your favorite room decorated?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6  What else makes this home special?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activities will you do on this vacation?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other information can you share about your fantasy vacation?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Who will stay with you in your dream vacation home?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five adjectives describe your dream vacation home?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3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Pets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ED6F917-13ED-B34C-A63D-98A52AB0AA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for an informative article about caring for pets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makes a good pet?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makes a good owner?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193520-6D75-A04A-93B8-E1CD0B4939DC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7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A8C83-C4E8-D14D-9E57-A61C126FC9CB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295835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8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Provide a brief summary of the article you chose. What was the main idea?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Why did you choose this article?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author’s opinion on pets?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Which ideas from the article/video do you agree with?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Identify five verbs in the article.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do you like the most about the article?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could the article be improved?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article on a scale of 1–5, with 5 being the highest?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do you look for in pets?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advice can you share with a new pet owner?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6730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{10927741-F35F-B841-9BD9-1AEEDB98CC00}tf10001124</Template>
  <TotalTime>367</TotalTime>
  <Words>1654</Words>
  <Application>Microsoft Macintosh PowerPoint</Application>
  <PresentationFormat>Widescreen</PresentationFormat>
  <Paragraphs>382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Corbel</vt:lpstr>
      <vt:lpstr>Myriad Pro</vt:lpstr>
      <vt:lpstr>Myriad Pro Black</vt:lpstr>
      <vt:lpstr>Myriad Pro Condensed</vt:lpstr>
      <vt:lpstr>Myriad Pro Semibold</vt:lpstr>
      <vt:lpstr>Wingdings</vt:lpstr>
      <vt:lpstr>Wingdings 2</vt:lpstr>
      <vt:lpstr>Frame</vt:lpstr>
      <vt:lpstr>PowerPoint Presentation</vt:lpstr>
      <vt:lpstr>Icebreakers</vt:lpstr>
      <vt:lpstr>PowerPoint Presentation</vt:lpstr>
      <vt:lpstr>Pronunciation Tips</vt:lpstr>
      <vt:lpstr>PowerPoint Presentation</vt:lpstr>
      <vt:lpstr>Dream Homes</vt:lpstr>
      <vt:lpstr>PowerPoint Presentation</vt:lpstr>
      <vt:lpstr>Pets</vt:lpstr>
      <vt:lpstr>PowerPoint Presentation</vt:lpstr>
      <vt:lpstr>Birthdays</vt:lpstr>
      <vt:lpstr>PowerPoint Presentation</vt:lpstr>
      <vt:lpstr>Culture Shock</vt:lpstr>
      <vt:lpstr>PowerPoint Presentation</vt:lpstr>
      <vt:lpstr>Movies</vt:lpstr>
      <vt:lpstr>PowerPoint Presentation</vt:lpstr>
      <vt:lpstr>Consumer Products</vt:lpstr>
      <vt:lpstr>PowerPoint Presentation</vt:lpstr>
      <vt:lpstr>Languages</vt:lpstr>
      <vt:lpstr>PowerPoint Presentation</vt:lpstr>
      <vt:lpstr>Restaurants</vt:lpstr>
      <vt:lpstr>PowerPoint Presentation</vt:lpstr>
      <vt:lpstr>THANK YOU!  Eric H. Roth, M.A. Master Lecturer, USC ALI eric@compellingconversations.com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A Selik</cp:lastModifiedBy>
  <cp:revision>38</cp:revision>
  <dcterms:created xsi:type="dcterms:W3CDTF">2019-09-05T04:57:19Z</dcterms:created>
  <dcterms:modified xsi:type="dcterms:W3CDTF">2025-08-21T19:06:35Z</dcterms:modified>
</cp:coreProperties>
</file>