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autoCompressPictures="0">
  <p:sldMasterIdLst>
    <p:sldMasterId id="2147483900" r:id="rId1"/>
  </p:sldMasterIdLst>
  <p:notesMasterIdLst>
    <p:notesMasterId r:id="rId31"/>
  </p:notesMasterIdLst>
  <p:sldIdLst>
    <p:sldId id="256" r:id="rId2"/>
    <p:sldId id="260" r:id="rId3"/>
    <p:sldId id="269" r:id="rId4"/>
    <p:sldId id="257" r:id="rId5"/>
    <p:sldId id="273" r:id="rId6"/>
    <p:sldId id="261" r:id="rId7"/>
    <p:sldId id="274" r:id="rId8"/>
    <p:sldId id="262" r:id="rId9"/>
    <p:sldId id="275" r:id="rId10"/>
    <p:sldId id="263" r:id="rId11"/>
    <p:sldId id="276" r:id="rId12"/>
    <p:sldId id="264" r:id="rId13"/>
    <p:sldId id="277" r:id="rId14"/>
    <p:sldId id="265" r:id="rId15"/>
    <p:sldId id="278" r:id="rId16"/>
    <p:sldId id="266" r:id="rId17"/>
    <p:sldId id="279" r:id="rId18"/>
    <p:sldId id="267" r:id="rId19"/>
    <p:sldId id="280" r:id="rId20"/>
    <p:sldId id="268" r:id="rId21"/>
    <p:sldId id="281" r:id="rId22"/>
    <p:sldId id="282" r:id="rId23"/>
    <p:sldId id="283" r:id="rId24"/>
    <p:sldId id="288" r:id="rId25"/>
    <p:sldId id="272" r:id="rId26"/>
    <p:sldId id="284" r:id="rId27"/>
    <p:sldId id="285" r:id="rId28"/>
    <p:sldId id="286" r:id="rId29"/>
    <p:sldId id="287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C6D6DE8-EABC-B54F-8E28-BEBE5A44B900}">
          <p14:sldIdLst>
            <p14:sldId id="256"/>
            <p14:sldId id="260"/>
            <p14:sldId id="269"/>
            <p14:sldId id="257"/>
            <p14:sldId id="273"/>
            <p14:sldId id="261"/>
            <p14:sldId id="274"/>
            <p14:sldId id="262"/>
            <p14:sldId id="275"/>
            <p14:sldId id="263"/>
            <p14:sldId id="276"/>
            <p14:sldId id="264"/>
            <p14:sldId id="277"/>
            <p14:sldId id="265"/>
            <p14:sldId id="278"/>
            <p14:sldId id="266"/>
            <p14:sldId id="279"/>
            <p14:sldId id="267"/>
            <p14:sldId id="280"/>
            <p14:sldId id="268"/>
            <p14:sldId id="281"/>
            <p14:sldId id="282"/>
          </p14:sldIdLst>
        </p14:section>
        <p14:section name="Blank Slides" id="{754194C8-B4E6-F740-AED1-B52AAFFA3CC2}">
          <p14:sldIdLst>
            <p14:sldId id="283"/>
            <p14:sldId id="288"/>
            <p14:sldId id="272"/>
            <p14:sldId id="284"/>
            <p14:sldId id="285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72"/>
    <p:restoredTop sz="94621"/>
  </p:normalViewPr>
  <p:slideViewPr>
    <p:cSldViewPr snapToGrid="0" snapToObjects="1">
      <p:cViewPr varScale="1">
        <p:scale>
          <a:sx n="127" d="100"/>
          <a:sy n="127" d="100"/>
        </p:scale>
        <p:origin x="192" y="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F79CE-E79B-7146-95FE-C77B1A542E1B}" type="datetimeFigureOut">
              <a:rPr lang="en-US" smtClean="0"/>
              <a:t>9/6/19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BAB72-555F-B74A-87D4-2905233D2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6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D7D8-18C0-8142-9F29-E3FAC8640814}" type="datetime1">
              <a:rPr lang="en-US" smtClean="0"/>
              <a:t>9/6/19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090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C4B3-5944-8444-BA46-A400DFD01B4C}" type="datetime1">
              <a:rPr lang="en-US" smtClean="0"/>
              <a:t>9/6/19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466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6D7DC-3B5F-A24A-ABFA-B538DD9E35F8}" type="datetime1">
              <a:rPr lang="en-US" smtClean="0"/>
              <a:t>9/6/19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522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FCBC-75FB-914D-AF1B-05340821A8D3}" type="datetime1">
              <a:rPr lang="en-US" smtClean="0"/>
              <a:t>9/6/19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177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07929-24A9-304A-8A44-2BDF3B2E02A8}" type="datetime1">
              <a:rPr lang="en-US" smtClean="0"/>
              <a:t>9/6/19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40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94C9-1DE2-E342-9B21-684686215EF7}" type="datetime1">
              <a:rPr lang="en-US" smtClean="0"/>
              <a:t>9/6/19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4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FEE9-DFD2-9A41-9C85-3BD6AD988074}" type="datetime1">
              <a:rPr lang="en-US" smtClean="0"/>
              <a:t>9/6/19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01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832A-784C-B24B-AB09-C8116227332D}" type="datetime1">
              <a:rPr lang="en-US" smtClean="0"/>
              <a:t>9/6/19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557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00E6-3B25-9D4D-AED1-D1A65E23C5B7}" type="datetime1">
              <a:rPr lang="en-US" smtClean="0"/>
              <a:t>9/6/19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380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A2A61-0ADC-9B48-8F3D-6FFC1E59919F}" type="datetime1">
              <a:rPr lang="en-US" smtClean="0"/>
              <a:t>9/6/19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902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E112-57A9-7740-8A5A-3F850783DD4C}" type="datetime1">
              <a:rPr lang="en-US" smtClean="0"/>
              <a:t>9/6/19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061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073A8B7-B6B4-564C-9120-4D0A3D92884A}" type="datetime1">
              <a:rPr lang="en-US" smtClean="0"/>
              <a:t>9/6/19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19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db.com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metacritic.com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pedia.org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elp.com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mailto:eric@compellingconversations.com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glish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rbnb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8B4FBDD-554C-E74A-894B-C891008490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743" y="4966976"/>
            <a:ext cx="7315200" cy="91440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Myriad Pro" panose="020B0503030403020204" pitchFamily="34" charset="0"/>
              </a:rPr>
              <a:t>Eric H. Roth, University of Southern California</a:t>
            </a:r>
          </a:p>
          <a:p>
            <a:r>
              <a:rPr lang="en-US" sz="2000" dirty="0">
                <a:latin typeface="Myriad Pro" panose="020B0503030403020204" pitchFamily="34" charset="0"/>
              </a:rPr>
              <a:t>September 6, 2019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CD414B-337C-CA4F-B5BB-27D81ABDAC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0539"/>
            <a:ext cx="8415215" cy="43597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3307ABB-97F8-B640-87C1-6D300CCDD57C}"/>
              </a:ext>
            </a:extLst>
          </p:cNvPr>
          <p:cNvSpPr txBox="1"/>
          <p:nvPr/>
        </p:nvSpPr>
        <p:spPr>
          <a:xfrm>
            <a:off x="463743" y="4297108"/>
            <a:ext cx="6144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Myriad Pro Semibold" panose="020B0503030403020204" pitchFamily="34" charset="0"/>
              </a:rPr>
              <a:t>Giving Students a Choice and </a:t>
            </a:r>
            <a:r>
              <a:rPr lang="en-US" sz="2800" b="1">
                <a:solidFill>
                  <a:schemeClr val="accent1">
                    <a:lumMod val="20000"/>
                    <a:lumOff val="80000"/>
                  </a:schemeClr>
                </a:solidFill>
                <a:latin typeface="Myriad Pro Semibold" panose="020B0503030403020204" pitchFamily="34" charset="0"/>
              </a:rPr>
              <a:t>a Voice</a:t>
            </a:r>
            <a:endParaRPr lang="en-US" sz="2800" b="1" dirty="0">
              <a:solidFill>
                <a:schemeClr val="accent1">
                  <a:lumMod val="20000"/>
                  <a:lumOff val="80000"/>
                </a:schemeClr>
              </a:solidFill>
              <a:latin typeface="Myriad Pro Semibold" panose="020B0503030403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560B8B8-1081-BC4D-8B19-EA69ADC360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4244" y="4591693"/>
            <a:ext cx="2767858" cy="128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1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B956E3B-227E-DF44-9CA1-5F7E03D06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1441704"/>
          </a:xfrm>
        </p:spPr>
        <p:txBody>
          <a:bodyPr>
            <a:normAutofit/>
          </a:bodyPr>
          <a:lstStyle/>
          <a:p>
            <a:r>
              <a:rPr lang="en-US" b="1" spc="0" dirty="0">
                <a:latin typeface="Myriad Pro Black" panose="020B0503030403020204" pitchFamily="34" charset="0"/>
              </a:rPr>
              <a:t>Birthdays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53D4D9A0-3D2D-C04B-BEDD-4E7524DA7E0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BEB675-D726-BE4E-BD91-7213C760D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6032" y="2857669"/>
            <a:ext cx="2834640" cy="2322576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What was the world like the day you were born? 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How has it changed?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Search online or interview a relative </a:t>
            </a:r>
          </a:p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9841B1-7255-A641-A921-48C3FF10FC37}"/>
              </a:ext>
            </a:extLst>
          </p:cNvPr>
          <p:cNvSpPr txBox="1"/>
          <p:nvPr/>
        </p:nvSpPr>
        <p:spPr>
          <a:xfrm>
            <a:off x="256031" y="6282266"/>
            <a:ext cx="4586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 Condensed" panose="020B0506030403020204" pitchFamily="34" charset="0"/>
              </a:rPr>
              <a:t>Intercultural Communications College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764DE4-C547-C549-B842-804CB18FDD54}"/>
              </a:ext>
            </a:extLst>
          </p:cNvPr>
          <p:cNvSpPr txBox="1"/>
          <p:nvPr/>
        </p:nvSpPr>
        <p:spPr>
          <a:xfrm>
            <a:off x="7628259" y="6282266"/>
            <a:ext cx="430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Myriad Pro Condensed" panose="020B0506030403020204" pitchFamily="34" charset="0"/>
              </a:rPr>
              <a:t>September 6, 2019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518E7F-1415-5F44-A3DA-5D517F070E80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9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2B92CF-C0B5-444A-9E06-30CDE9862C4D}"/>
              </a:ext>
            </a:extLst>
          </p:cNvPr>
          <p:cNvSpPr txBox="1"/>
          <p:nvPr/>
        </p:nvSpPr>
        <p:spPr>
          <a:xfrm>
            <a:off x="256032" y="914401"/>
            <a:ext cx="2470236" cy="58477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 Semibold" panose="020B0503030403020204" pitchFamily="34" charset="0"/>
              </a:rPr>
              <a:t>SEARCH_</a:t>
            </a:r>
          </a:p>
        </p:txBody>
      </p:sp>
    </p:spTree>
    <p:extLst>
      <p:ext uri="{BB962C8B-B14F-4D97-AF65-F5344CB8AC3E}">
        <p14:creationId xmlns:p14="http://schemas.microsoft.com/office/powerpoint/2010/main" val="168526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F5185A7-D554-4248-9CAA-A8D5A2E298D0}"/>
              </a:ext>
            </a:extLst>
          </p:cNvPr>
          <p:cNvSpPr txBox="1"/>
          <p:nvPr/>
        </p:nvSpPr>
        <p:spPr>
          <a:xfrm>
            <a:off x="256031" y="6282266"/>
            <a:ext cx="4586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 Condensed" panose="020B0506030403020204" pitchFamily="34" charset="0"/>
              </a:rPr>
              <a:t>Intercultural Communications College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76FBEC-255C-CA4C-937A-0B23C22C5286}"/>
              </a:ext>
            </a:extLst>
          </p:cNvPr>
          <p:cNvSpPr txBox="1"/>
          <p:nvPr/>
        </p:nvSpPr>
        <p:spPr>
          <a:xfrm>
            <a:off x="7628259" y="6282266"/>
            <a:ext cx="430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Myriad Pro Condensed" panose="020B0506030403020204" pitchFamily="34" charset="0"/>
              </a:rPr>
              <a:t>September 6, 2019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68F30C-D06E-B74A-8A94-7AE17055C4AD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10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BF90AB-FF6B-7241-8D6A-FA7D4A06C007}"/>
              </a:ext>
            </a:extLst>
          </p:cNvPr>
          <p:cNvSpPr txBox="1"/>
          <p:nvPr/>
        </p:nvSpPr>
        <p:spPr>
          <a:xfrm>
            <a:off x="256032" y="270933"/>
            <a:ext cx="2470236" cy="58477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Myriad Pro Semibold" panose="020B0503030403020204" pitchFamily="34" charset="0"/>
              </a:rPr>
              <a:t>&amp; SHARE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8388F8-E045-B543-923E-323B4D75AFB4}"/>
              </a:ext>
            </a:extLst>
          </p:cNvPr>
          <p:cNvSpPr txBox="1"/>
          <p:nvPr/>
        </p:nvSpPr>
        <p:spPr>
          <a:xfrm>
            <a:off x="541867" y="1414551"/>
            <a:ext cx="545449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Where were you born? Describe the place where you were born.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Who was present at your birth?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What were some surprises surrounding your birth?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What was happening in the world when you were born? What were some major news stories at this time?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What songs were popular when you were born? 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883446-6DBF-BE43-884B-2BC329C50851}"/>
              </a:ext>
            </a:extLst>
          </p:cNvPr>
          <p:cNvSpPr txBox="1"/>
          <p:nvPr/>
        </p:nvSpPr>
        <p:spPr>
          <a:xfrm>
            <a:off x="6474676" y="1414550"/>
            <a:ext cx="545449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What were some popular movies that year?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Who are some famous people who share your birthday?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Who do you typically celebrate your birthday with? Why?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Do you have any special plans to celebrate your next birthday? Why?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What has been the best year of your life so far? Why?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412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B956E3B-227E-DF44-9CA1-5F7E03D06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1441704"/>
          </a:xfrm>
        </p:spPr>
        <p:txBody>
          <a:bodyPr>
            <a:normAutofit/>
          </a:bodyPr>
          <a:lstStyle/>
          <a:p>
            <a:r>
              <a:rPr lang="en-US" b="1" spc="0" dirty="0">
                <a:latin typeface="Myriad Pro Black" panose="020B0503030403020204" pitchFamily="34" charset="0"/>
              </a:rPr>
              <a:t>Culture Shock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45BB64E6-F0A4-1240-B591-6D1A19A0B36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BEB675-D726-BE4E-BD91-7213C760D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6032" y="2857669"/>
            <a:ext cx="2834640" cy="2322576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What is culture shock?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spc="-30" dirty="0">
                <a:solidFill>
                  <a:schemeClr val="bg1"/>
                </a:solidFill>
                <a:latin typeface="Myriad Pro" panose="020B0503030403020204" pitchFamily="34" charset="0"/>
              </a:rPr>
              <a:t>What advice can you find on adjusting to a new culture?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Search online for a video about culture shock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endParaRPr lang="en-US" sz="1600" spc="-50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9841B1-7255-A641-A921-48C3FF10FC37}"/>
              </a:ext>
            </a:extLst>
          </p:cNvPr>
          <p:cNvSpPr txBox="1"/>
          <p:nvPr/>
        </p:nvSpPr>
        <p:spPr>
          <a:xfrm>
            <a:off x="256031" y="6282266"/>
            <a:ext cx="4586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 Condensed" panose="020B0506030403020204" pitchFamily="34" charset="0"/>
              </a:rPr>
              <a:t>Intercultural Communications College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764DE4-C547-C549-B842-804CB18FDD54}"/>
              </a:ext>
            </a:extLst>
          </p:cNvPr>
          <p:cNvSpPr txBox="1"/>
          <p:nvPr/>
        </p:nvSpPr>
        <p:spPr>
          <a:xfrm>
            <a:off x="7628259" y="6282266"/>
            <a:ext cx="430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Myriad Pro Condensed" panose="020B0506030403020204" pitchFamily="34" charset="0"/>
              </a:rPr>
              <a:t>September 6, 2019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DBE49A-9FB6-384D-AF46-6E87E7FDF9F7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11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25A91F-A05C-E94D-A631-6DD03134B438}"/>
              </a:ext>
            </a:extLst>
          </p:cNvPr>
          <p:cNvSpPr txBox="1"/>
          <p:nvPr/>
        </p:nvSpPr>
        <p:spPr>
          <a:xfrm>
            <a:off x="256032" y="914401"/>
            <a:ext cx="2470236" cy="58477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 Semibold" panose="020B0503030403020204" pitchFamily="34" charset="0"/>
              </a:rPr>
              <a:t>SEARCH_</a:t>
            </a:r>
          </a:p>
        </p:txBody>
      </p:sp>
    </p:spTree>
    <p:extLst>
      <p:ext uri="{BB962C8B-B14F-4D97-AF65-F5344CB8AC3E}">
        <p14:creationId xmlns:p14="http://schemas.microsoft.com/office/powerpoint/2010/main" val="3219410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F5185A7-D554-4248-9CAA-A8D5A2E298D0}"/>
              </a:ext>
            </a:extLst>
          </p:cNvPr>
          <p:cNvSpPr txBox="1"/>
          <p:nvPr/>
        </p:nvSpPr>
        <p:spPr>
          <a:xfrm>
            <a:off x="256031" y="6282266"/>
            <a:ext cx="4586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 Condensed" panose="020B0506030403020204" pitchFamily="34" charset="0"/>
              </a:rPr>
              <a:t>Intercultural Communications College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76FBEC-255C-CA4C-937A-0B23C22C5286}"/>
              </a:ext>
            </a:extLst>
          </p:cNvPr>
          <p:cNvSpPr txBox="1"/>
          <p:nvPr/>
        </p:nvSpPr>
        <p:spPr>
          <a:xfrm>
            <a:off x="7628259" y="6282266"/>
            <a:ext cx="430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Myriad Pro Condensed" panose="020B0506030403020204" pitchFamily="34" charset="0"/>
              </a:rPr>
              <a:t>September 6, 2019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68F30C-D06E-B74A-8A94-7AE17055C4AD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12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BF90AB-FF6B-7241-8D6A-FA7D4A06C007}"/>
              </a:ext>
            </a:extLst>
          </p:cNvPr>
          <p:cNvSpPr txBox="1"/>
          <p:nvPr/>
        </p:nvSpPr>
        <p:spPr>
          <a:xfrm>
            <a:off x="256032" y="270933"/>
            <a:ext cx="2470236" cy="58477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Myriad Pro Semibold" panose="020B0503030403020204" pitchFamily="34" charset="0"/>
              </a:rPr>
              <a:t>&amp; SHARE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8388F8-E045-B543-923E-323B4D75AFB4}"/>
              </a:ext>
            </a:extLst>
          </p:cNvPr>
          <p:cNvSpPr txBox="1"/>
          <p:nvPr/>
        </p:nvSpPr>
        <p:spPr>
          <a:xfrm>
            <a:off x="541867" y="1414551"/>
            <a:ext cx="545449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How does the video you chose describe culture shock?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Is there more than one kind of culture shock? Explain.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According to the video, how long does culture shock typically last?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List five tips for overcoming culture shock provided in the video.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What do you appreciate about being in the United States?</a:t>
            </a:r>
            <a:br>
              <a:rPr lang="en-US" sz="1600" dirty="0">
                <a:latin typeface="Myriad Pro" panose="020B0503030403020204" pitchFamily="34" charset="0"/>
              </a:rPr>
            </a:br>
            <a:endParaRPr lang="en-US" sz="1600" dirty="0">
              <a:latin typeface="Myriad Pro" panose="020B0503030403020204" pitchFamily="34" charset="0"/>
            </a:endParaRP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883446-6DBF-BE43-884B-2BC329C50851}"/>
              </a:ext>
            </a:extLst>
          </p:cNvPr>
          <p:cNvSpPr txBox="1"/>
          <p:nvPr/>
        </p:nvSpPr>
        <p:spPr>
          <a:xfrm>
            <a:off x="6474676" y="1414550"/>
            <a:ext cx="545449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What do you find uncomfortable about American culture?</a:t>
            </a:r>
            <a:br>
              <a:rPr lang="en-US" sz="1600" dirty="0">
                <a:latin typeface="Myriad Pro" panose="020B0503030403020204" pitchFamily="34" charset="0"/>
              </a:rPr>
            </a:b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What are some ways that American culture is different from yours?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How would you rate the video on a scale of 1–5, with 5 being the highest? Why?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Have you experienced culture shock? In what ways?</a:t>
            </a:r>
            <a:br>
              <a:rPr lang="en-US" sz="1600" dirty="0">
                <a:latin typeface="Myriad Pro" panose="020B0503030403020204" pitchFamily="34" charset="0"/>
              </a:rPr>
            </a:b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What advice would you offer an international student coming to the U.S. for a year?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207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B956E3B-227E-DF44-9CA1-5F7E03D06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1441704"/>
          </a:xfrm>
        </p:spPr>
        <p:txBody>
          <a:bodyPr>
            <a:normAutofit/>
          </a:bodyPr>
          <a:lstStyle/>
          <a:p>
            <a:r>
              <a:rPr lang="en-US" b="1" spc="0" dirty="0">
                <a:latin typeface="Myriad Pro Black" panose="020B0503030403020204" pitchFamily="34" charset="0"/>
              </a:rPr>
              <a:t>Movies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5F0F28B6-A899-9F48-B1D0-2373976492A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0644" y="767419"/>
            <a:ext cx="8115230" cy="5330952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BEB675-D726-BE4E-BD91-7213C760D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6032" y="2857669"/>
            <a:ext cx="2834640" cy="2322576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What’s your favorite movie?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spc="-50" dirty="0">
                <a:solidFill>
                  <a:schemeClr val="bg1"/>
                </a:solidFill>
                <a:latin typeface="Myriad Pro" panose="020B0503030403020204" pitchFamily="34" charset="0"/>
              </a:rPr>
              <a:t>Research your favorite film on </a:t>
            </a:r>
            <a:r>
              <a:rPr lang="en-US" sz="1600" spc="-50" dirty="0">
                <a:solidFill>
                  <a:srgbClr val="FFFF00"/>
                </a:solidFill>
                <a:latin typeface="Myriad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imdb.com </a:t>
            </a:r>
            <a:r>
              <a:rPr lang="en-US" sz="1600" spc="-50" dirty="0">
                <a:solidFill>
                  <a:schemeClr val="bg1"/>
                </a:solidFill>
                <a:latin typeface="Myriad Pro" panose="020B0503030403020204" pitchFamily="34" charset="0"/>
              </a:rPr>
              <a:t>or </a:t>
            </a:r>
            <a:r>
              <a:rPr lang="en-US" sz="1600" spc="-50" dirty="0">
                <a:solidFill>
                  <a:srgbClr val="FFFF00"/>
                </a:solidFill>
                <a:latin typeface="Myriad Pro" panose="020B05030304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metacritic.com </a:t>
            </a:r>
            <a:endParaRPr lang="en-US" sz="1600" spc="-50" dirty="0">
              <a:solidFill>
                <a:srgbClr val="FFFF00"/>
              </a:solidFill>
              <a:latin typeface="Myriad Pro" panose="020B0503030403020204" pitchFamily="34" charset="0"/>
            </a:endParaRP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spc="-70" dirty="0">
                <a:solidFill>
                  <a:schemeClr val="bg1"/>
                </a:solidFill>
                <a:latin typeface="Myriad Pro" panose="020B0503030403020204" pitchFamily="34" charset="0"/>
              </a:rPr>
              <a:t>What do the critics have to say?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endParaRPr lang="en-US" sz="1600" dirty="0">
              <a:latin typeface="Myriad Pro" panose="020B05030304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9841B1-7255-A641-A921-48C3FF10FC37}"/>
              </a:ext>
            </a:extLst>
          </p:cNvPr>
          <p:cNvSpPr txBox="1"/>
          <p:nvPr/>
        </p:nvSpPr>
        <p:spPr>
          <a:xfrm>
            <a:off x="256031" y="6282266"/>
            <a:ext cx="4586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 Condensed" panose="020B0506030403020204" pitchFamily="34" charset="0"/>
              </a:rPr>
              <a:t>Intercultural Communications College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764DE4-C547-C549-B842-804CB18FDD54}"/>
              </a:ext>
            </a:extLst>
          </p:cNvPr>
          <p:cNvSpPr txBox="1"/>
          <p:nvPr/>
        </p:nvSpPr>
        <p:spPr>
          <a:xfrm>
            <a:off x="7628259" y="6282266"/>
            <a:ext cx="430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Myriad Pro Condensed" panose="020B0506030403020204" pitchFamily="34" charset="0"/>
              </a:rPr>
              <a:t>September 6, 2019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9FD460-FD5F-E449-98AE-EEE03B9DD57C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13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C3B743-1224-3B4B-9D31-904E7BB10483}"/>
              </a:ext>
            </a:extLst>
          </p:cNvPr>
          <p:cNvSpPr txBox="1"/>
          <p:nvPr/>
        </p:nvSpPr>
        <p:spPr>
          <a:xfrm>
            <a:off x="256032" y="914401"/>
            <a:ext cx="2470236" cy="58477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 Semibold" panose="020B0503030403020204" pitchFamily="34" charset="0"/>
              </a:rPr>
              <a:t>SEARCH_</a:t>
            </a:r>
          </a:p>
        </p:txBody>
      </p:sp>
    </p:spTree>
    <p:extLst>
      <p:ext uri="{BB962C8B-B14F-4D97-AF65-F5344CB8AC3E}">
        <p14:creationId xmlns:p14="http://schemas.microsoft.com/office/powerpoint/2010/main" val="3582489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F5185A7-D554-4248-9CAA-A8D5A2E298D0}"/>
              </a:ext>
            </a:extLst>
          </p:cNvPr>
          <p:cNvSpPr txBox="1"/>
          <p:nvPr/>
        </p:nvSpPr>
        <p:spPr>
          <a:xfrm>
            <a:off x="256031" y="6282266"/>
            <a:ext cx="4586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 Condensed" panose="020B0506030403020204" pitchFamily="34" charset="0"/>
              </a:rPr>
              <a:t>Intercultural Communications College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76FBEC-255C-CA4C-937A-0B23C22C5286}"/>
              </a:ext>
            </a:extLst>
          </p:cNvPr>
          <p:cNvSpPr txBox="1"/>
          <p:nvPr/>
        </p:nvSpPr>
        <p:spPr>
          <a:xfrm>
            <a:off x="7628259" y="6282266"/>
            <a:ext cx="430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Myriad Pro Condensed" panose="020B0506030403020204" pitchFamily="34" charset="0"/>
              </a:rPr>
              <a:t>September 6, 2019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68F30C-D06E-B74A-8A94-7AE17055C4AD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14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BF90AB-FF6B-7241-8D6A-FA7D4A06C007}"/>
              </a:ext>
            </a:extLst>
          </p:cNvPr>
          <p:cNvSpPr txBox="1"/>
          <p:nvPr/>
        </p:nvSpPr>
        <p:spPr>
          <a:xfrm>
            <a:off x="256032" y="270933"/>
            <a:ext cx="2470236" cy="58477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Myriad Pro Semibold" panose="020B0503030403020204" pitchFamily="34" charset="0"/>
              </a:rPr>
              <a:t>&amp; SHARE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8388F8-E045-B543-923E-323B4D75AFB4}"/>
              </a:ext>
            </a:extLst>
          </p:cNvPr>
          <p:cNvSpPr txBox="1"/>
          <p:nvPr/>
        </p:nvSpPr>
        <p:spPr>
          <a:xfrm>
            <a:off x="541867" y="1414551"/>
            <a:ext cx="545449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Where and when does the movie take place? 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Who is the main character? Can you briefly describe another important character?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What happens in the movie?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What is the best part? Why? 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Does the movie surprise the audience? How?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883446-6DBF-BE43-884B-2BC329C50851}"/>
              </a:ext>
            </a:extLst>
          </p:cNvPr>
          <p:cNvSpPr txBox="1"/>
          <p:nvPr/>
        </p:nvSpPr>
        <p:spPr>
          <a:xfrm>
            <a:off x="6474676" y="1414550"/>
            <a:ext cx="545449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Who do you think would like this movie?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How could the movie be better? 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How would you rate the movie on a scale of 1–5, with 5 being the highest? Why?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spc="-50" dirty="0">
                <a:latin typeface="Myriad Pro" panose="020B0503030403020204" pitchFamily="34" charset="0"/>
              </a:rPr>
              <a:t>Can you choose five adjectives to describe this movie? Why?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534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B956E3B-227E-DF44-9CA1-5F7E03D06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1441704"/>
          </a:xfrm>
        </p:spPr>
        <p:txBody>
          <a:bodyPr>
            <a:normAutofit/>
          </a:bodyPr>
          <a:lstStyle/>
          <a:p>
            <a:r>
              <a:rPr lang="en-US" b="1" spc="0" dirty="0">
                <a:latin typeface="Myriad Pro Black" panose="020B0503030403020204" pitchFamily="34" charset="0"/>
              </a:rPr>
              <a:t>Consumer Products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BEB675-D726-BE4E-BD91-7213C760D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6032" y="2857669"/>
            <a:ext cx="2834640" cy="2322576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How would you rate your favorite appliance?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Research the product online (at least two sources)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Create a product review</a:t>
            </a:r>
          </a:p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9841B1-7255-A641-A921-48C3FF10FC37}"/>
              </a:ext>
            </a:extLst>
          </p:cNvPr>
          <p:cNvSpPr txBox="1"/>
          <p:nvPr/>
        </p:nvSpPr>
        <p:spPr>
          <a:xfrm>
            <a:off x="256031" y="6282266"/>
            <a:ext cx="4586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 Condensed" panose="020B0506030403020204" pitchFamily="34" charset="0"/>
              </a:rPr>
              <a:t>Intercultural Communications College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764DE4-C547-C549-B842-804CB18FDD54}"/>
              </a:ext>
            </a:extLst>
          </p:cNvPr>
          <p:cNvSpPr txBox="1"/>
          <p:nvPr/>
        </p:nvSpPr>
        <p:spPr>
          <a:xfrm>
            <a:off x="7628259" y="6282266"/>
            <a:ext cx="430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Myriad Pro Condensed" panose="020B0506030403020204" pitchFamily="34" charset="0"/>
              </a:rPr>
              <a:t>September 6, 2019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E4CD8B-3F10-934F-A72A-38E5384A7B1F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15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75AC1F-9209-A843-8C31-FD3DD957AC10}"/>
              </a:ext>
            </a:extLst>
          </p:cNvPr>
          <p:cNvSpPr txBox="1"/>
          <p:nvPr/>
        </p:nvSpPr>
        <p:spPr>
          <a:xfrm>
            <a:off x="256032" y="914401"/>
            <a:ext cx="2470236" cy="58477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 Semibold" panose="020B0503030403020204" pitchFamily="34" charset="0"/>
              </a:rPr>
              <a:t>SEARCH_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48D358D-AF6B-724A-827F-C2897361AC0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72" b="6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59053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F5185A7-D554-4248-9CAA-A8D5A2E298D0}"/>
              </a:ext>
            </a:extLst>
          </p:cNvPr>
          <p:cNvSpPr txBox="1"/>
          <p:nvPr/>
        </p:nvSpPr>
        <p:spPr>
          <a:xfrm>
            <a:off x="256031" y="6282266"/>
            <a:ext cx="4586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 Condensed" panose="020B0506030403020204" pitchFamily="34" charset="0"/>
              </a:rPr>
              <a:t>Intercultural Communications College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76FBEC-255C-CA4C-937A-0B23C22C5286}"/>
              </a:ext>
            </a:extLst>
          </p:cNvPr>
          <p:cNvSpPr txBox="1"/>
          <p:nvPr/>
        </p:nvSpPr>
        <p:spPr>
          <a:xfrm>
            <a:off x="7628259" y="6282266"/>
            <a:ext cx="430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Myriad Pro Condensed" panose="020B0506030403020204" pitchFamily="34" charset="0"/>
              </a:rPr>
              <a:t>September 6, 2019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68F30C-D06E-B74A-8A94-7AE17055C4AD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16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BF90AB-FF6B-7241-8D6A-FA7D4A06C007}"/>
              </a:ext>
            </a:extLst>
          </p:cNvPr>
          <p:cNvSpPr txBox="1"/>
          <p:nvPr/>
        </p:nvSpPr>
        <p:spPr>
          <a:xfrm>
            <a:off x="256032" y="270933"/>
            <a:ext cx="2470236" cy="58477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Myriad Pro Semibold" panose="020B0503030403020204" pitchFamily="34" charset="0"/>
              </a:rPr>
              <a:t>&amp; SHARE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8388F8-E045-B543-923E-323B4D75AFB4}"/>
              </a:ext>
            </a:extLst>
          </p:cNvPr>
          <p:cNvSpPr txBox="1"/>
          <p:nvPr/>
        </p:nvSpPr>
        <p:spPr>
          <a:xfrm>
            <a:off x="541867" y="1414551"/>
            <a:ext cx="545449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Do you own the product?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What is the purpose of the product?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Who is the target audience for this product? Who usually uses it?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How is the product used?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What  is the best feature of this consumer product? 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883446-6DBF-BE43-884B-2BC329C50851}"/>
              </a:ext>
            </a:extLst>
          </p:cNvPr>
          <p:cNvSpPr txBox="1"/>
          <p:nvPr/>
        </p:nvSpPr>
        <p:spPr>
          <a:xfrm>
            <a:off x="6474676" y="1414550"/>
            <a:ext cx="545449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What competitors does the product have? Does this product have a competitive advantage?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spc="-50" dirty="0">
                <a:latin typeface="Myriad Pro" panose="020B0503030403020204" pitchFamily="34" charset="0"/>
              </a:rPr>
              <a:t>Are there some possible dangers or misuses of the product?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spc="-50" dirty="0">
                <a:latin typeface="Myriad Pro" panose="020B0503030403020204" pitchFamily="34" charset="0"/>
              </a:rPr>
              <a:t>What did you learn from your research about this product?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spc="-50" dirty="0">
                <a:latin typeface="Myriad Pro" panose="020B0503030403020204" pitchFamily="34" charset="0"/>
              </a:rPr>
              <a:t>Would you recommend this product to your classmates? or why not? Do you have some concerns about this product?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How would do you rate the product on a scale of 1–5, with 5 being the highest? Why?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385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B956E3B-227E-DF44-9CA1-5F7E03D06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1441704"/>
          </a:xfrm>
        </p:spPr>
        <p:txBody>
          <a:bodyPr>
            <a:normAutofit/>
          </a:bodyPr>
          <a:lstStyle/>
          <a:p>
            <a:r>
              <a:rPr lang="en-US" b="1" spc="0" dirty="0">
                <a:latin typeface="Myriad Pro Black" panose="020B0503030403020204" pitchFamily="34" charset="0"/>
              </a:rPr>
              <a:t>Languages</a:t>
            </a: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C58299DD-F7DF-424F-B7A9-2FC7C96B529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BEB675-D726-BE4E-BD91-7213C760D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6032" y="2857669"/>
            <a:ext cx="2834640" cy="2322576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What world languages are you curious about?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Search </a:t>
            </a:r>
            <a:r>
              <a:rPr lang="en-US" sz="1600" dirty="0">
                <a:solidFill>
                  <a:srgbClr val="FFFF00"/>
                </a:solidFill>
                <a:latin typeface="Myriad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Wikipedia</a:t>
            </a: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 for more information about another language and take notes</a:t>
            </a:r>
          </a:p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9841B1-7255-A641-A921-48C3FF10FC37}"/>
              </a:ext>
            </a:extLst>
          </p:cNvPr>
          <p:cNvSpPr txBox="1"/>
          <p:nvPr/>
        </p:nvSpPr>
        <p:spPr>
          <a:xfrm>
            <a:off x="256031" y="6282266"/>
            <a:ext cx="4586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 Condensed" panose="020B0506030403020204" pitchFamily="34" charset="0"/>
              </a:rPr>
              <a:t>Intercultural Communications College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764DE4-C547-C549-B842-804CB18FDD54}"/>
              </a:ext>
            </a:extLst>
          </p:cNvPr>
          <p:cNvSpPr txBox="1"/>
          <p:nvPr/>
        </p:nvSpPr>
        <p:spPr>
          <a:xfrm>
            <a:off x="7628259" y="6282266"/>
            <a:ext cx="430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Myriad Pro Condensed" panose="020B0506030403020204" pitchFamily="34" charset="0"/>
              </a:rPr>
              <a:t>September 6, 2019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06A0CE-D84E-F249-A0DA-E94AFBD33FF0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17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889562-BA33-854E-9C10-780AEDE0054B}"/>
              </a:ext>
            </a:extLst>
          </p:cNvPr>
          <p:cNvSpPr txBox="1"/>
          <p:nvPr/>
        </p:nvSpPr>
        <p:spPr>
          <a:xfrm>
            <a:off x="256032" y="914401"/>
            <a:ext cx="2470236" cy="58477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 Semibold" panose="020B0503030403020204" pitchFamily="34" charset="0"/>
              </a:rPr>
              <a:t>SEARCH_</a:t>
            </a:r>
          </a:p>
        </p:txBody>
      </p:sp>
    </p:spTree>
    <p:extLst>
      <p:ext uri="{BB962C8B-B14F-4D97-AF65-F5344CB8AC3E}">
        <p14:creationId xmlns:p14="http://schemas.microsoft.com/office/powerpoint/2010/main" val="2685057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F5185A7-D554-4248-9CAA-A8D5A2E298D0}"/>
              </a:ext>
            </a:extLst>
          </p:cNvPr>
          <p:cNvSpPr txBox="1"/>
          <p:nvPr/>
        </p:nvSpPr>
        <p:spPr>
          <a:xfrm>
            <a:off x="256031" y="6282266"/>
            <a:ext cx="4586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 Condensed" panose="020B0506030403020204" pitchFamily="34" charset="0"/>
              </a:rPr>
              <a:t>Intercultural Communications College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76FBEC-255C-CA4C-937A-0B23C22C5286}"/>
              </a:ext>
            </a:extLst>
          </p:cNvPr>
          <p:cNvSpPr txBox="1"/>
          <p:nvPr/>
        </p:nvSpPr>
        <p:spPr>
          <a:xfrm>
            <a:off x="7628259" y="6282266"/>
            <a:ext cx="430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Myriad Pro Condensed" panose="020B0506030403020204" pitchFamily="34" charset="0"/>
              </a:rPr>
              <a:t>September 6, 2019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68F30C-D06E-B74A-8A94-7AE17055C4AD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18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BF90AB-FF6B-7241-8D6A-FA7D4A06C007}"/>
              </a:ext>
            </a:extLst>
          </p:cNvPr>
          <p:cNvSpPr txBox="1"/>
          <p:nvPr/>
        </p:nvSpPr>
        <p:spPr>
          <a:xfrm>
            <a:off x="256032" y="270933"/>
            <a:ext cx="2470236" cy="58477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Myriad Pro Semibold" panose="020B0503030403020204" pitchFamily="34" charset="0"/>
              </a:rPr>
              <a:t>&amp; SHARE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8388F8-E045-B543-923E-323B4D75AFB4}"/>
              </a:ext>
            </a:extLst>
          </p:cNvPr>
          <p:cNvSpPr txBox="1"/>
          <p:nvPr/>
        </p:nvSpPr>
        <p:spPr>
          <a:xfrm>
            <a:off x="541867" y="1414551"/>
            <a:ext cx="545449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What language did you choose to study today? Why did you pick it?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Where is this language usually spoken? How many people, approximately, speak it?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Can you tell me a bit more about this language?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Where is this language an official language?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spc="-50" dirty="0">
                <a:latin typeface="Myriad Pro" panose="020B0503030403020204" pitchFamily="34" charset="0"/>
              </a:rPr>
              <a:t>Is this an ancient or modern language? How do you know? 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883446-6DBF-BE43-884B-2BC329C50851}"/>
              </a:ext>
            </a:extLst>
          </p:cNvPr>
          <p:cNvSpPr txBox="1"/>
          <p:nvPr/>
        </p:nvSpPr>
        <p:spPr>
          <a:xfrm>
            <a:off x="6474676" y="1414550"/>
            <a:ext cx="545449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What are five words that English borrows from this language?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Who are some famous people who speak this language?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What music or movies are created in this language? Can you give some examples?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How similar is this language to English? In what ways?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In what situations would knowing how to speak this language be helpful?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564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B956E3B-227E-DF44-9CA1-5F7E03D06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1441704"/>
          </a:xfrm>
        </p:spPr>
        <p:txBody>
          <a:bodyPr>
            <a:normAutofit/>
          </a:bodyPr>
          <a:lstStyle/>
          <a:p>
            <a:r>
              <a:rPr lang="en-US" b="1" spc="0" dirty="0">
                <a:latin typeface="Myriad Pro Black" panose="020B0503030403020204" pitchFamily="34" charset="0"/>
              </a:rPr>
              <a:t>Icebreakers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C4E999-04E9-304D-AEB9-4D5FAED0FDB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ln w="6350">
            <a:solidFill>
              <a:schemeClr val="bg2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BEB675-D726-BE4E-BD91-7213C760D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6032" y="2857669"/>
            <a:ext cx="2834640" cy="2322576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Search for a video on YouTube about icebreaker (or ice breaker) activities 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How do these activities help start conversations?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9841B1-7255-A641-A921-48C3FF10FC37}"/>
              </a:ext>
            </a:extLst>
          </p:cNvPr>
          <p:cNvSpPr txBox="1"/>
          <p:nvPr/>
        </p:nvSpPr>
        <p:spPr>
          <a:xfrm>
            <a:off x="256031" y="6282266"/>
            <a:ext cx="4586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 Condensed" panose="020B0506030403020204" pitchFamily="34" charset="0"/>
              </a:rPr>
              <a:t>Intercultural Communications College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764DE4-C547-C549-B842-804CB18FDD54}"/>
              </a:ext>
            </a:extLst>
          </p:cNvPr>
          <p:cNvSpPr txBox="1"/>
          <p:nvPr/>
        </p:nvSpPr>
        <p:spPr>
          <a:xfrm>
            <a:off x="7628259" y="6282266"/>
            <a:ext cx="430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Myriad Pro Condensed" panose="020B0506030403020204" pitchFamily="34" charset="0"/>
              </a:rPr>
              <a:t>September 6, 2019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1E25C3-BFF8-5541-BBDC-3D9209E30608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1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4A6758-68E9-4942-9FDF-AE4192704BBA}"/>
              </a:ext>
            </a:extLst>
          </p:cNvPr>
          <p:cNvSpPr txBox="1"/>
          <p:nvPr/>
        </p:nvSpPr>
        <p:spPr>
          <a:xfrm>
            <a:off x="256032" y="914401"/>
            <a:ext cx="2470236" cy="58477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 Semibold" panose="020B0503030403020204" pitchFamily="34" charset="0"/>
              </a:rPr>
              <a:t>SEARCH_</a:t>
            </a:r>
          </a:p>
        </p:txBody>
      </p:sp>
    </p:spTree>
    <p:extLst>
      <p:ext uri="{BB962C8B-B14F-4D97-AF65-F5344CB8AC3E}">
        <p14:creationId xmlns:p14="http://schemas.microsoft.com/office/powerpoint/2010/main" val="1286861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B956E3B-227E-DF44-9CA1-5F7E03D06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1441704"/>
          </a:xfrm>
        </p:spPr>
        <p:txBody>
          <a:bodyPr>
            <a:normAutofit/>
          </a:bodyPr>
          <a:lstStyle/>
          <a:p>
            <a:r>
              <a:rPr lang="en-US" b="1" spc="-150" dirty="0">
                <a:latin typeface="Myriad Pro Black" panose="020B0503030403020204" pitchFamily="34" charset="0"/>
              </a:rPr>
              <a:t>Restaurants</a:t>
            </a: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3707AB5C-B31E-4648-9370-0D91EB7D5C5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BEB675-D726-BE4E-BD91-7213C760D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6032" y="2857669"/>
            <a:ext cx="2834640" cy="2322576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spc="-50" dirty="0">
                <a:solidFill>
                  <a:schemeClr val="bg1"/>
                </a:solidFill>
                <a:latin typeface="Myriad Pro" panose="020B0503030403020204" pitchFamily="34" charset="0"/>
              </a:rPr>
              <a:t>Where can you grab the best food in your area?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spc="-50" dirty="0">
                <a:solidFill>
                  <a:schemeClr val="bg1"/>
                </a:solidFill>
                <a:latin typeface="Myriad Pro" panose="020B0503030403020204" pitchFamily="34" charset="0"/>
              </a:rPr>
              <a:t>Choose your favorite spots to grab breakfast, pizza, and an ethnic cuisine of your choice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spc="-50" dirty="0">
                <a:solidFill>
                  <a:schemeClr val="bg1"/>
                </a:solidFill>
                <a:latin typeface="Myriad Pro" panose="020B0503030403020204" pitchFamily="34" charset="0"/>
              </a:rPr>
              <a:t>Search the reviews on </a:t>
            </a:r>
            <a:r>
              <a:rPr lang="en-US" sz="1600" spc="-50" dirty="0">
                <a:solidFill>
                  <a:srgbClr val="FFFF00"/>
                </a:solidFill>
                <a:latin typeface="Myriad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Yelp</a:t>
            </a:r>
            <a:r>
              <a:rPr lang="en-US" sz="1600" spc="-50" dirty="0">
                <a:solidFill>
                  <a:schemeClr val="bg1"/>
                </a:solidFill>
                <a:latin typeface="Myriad Pro" panose="020B0503030403020204" pitchFamily="34" charset="0"/>
              </a:rPr>
              <a:t> to see what others are saying</a:t>
            </a:r>
          </a:p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9841B1-7255-A641-A921-48C3FF10FC37}"/>
              </a:ext>
            </a:extLst>
          </p:cNvPr>
          <p:cNvSpPr txBox="1"/>
          <p:nvPr/>
        </p:nvSpPr>
        <p:spPr>
          <a:xfrm>
            <a:off x="256031" y="6282266"/>
            <a:ext cx="4586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 Condensed" panose="020B0506030403020204" pitchFamily="34" charset="0"/>
              </a:rPr>
              <a:t>Intercultural Communications College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764DE4-C547-C549-B842-804CB18FDD54}"/>
              </a:ext>
            </a:extLst>
          </p:cNvPr>
          <p:cNvSpPr txBox="1"/>
          <p:nvPr/>
        </p:nvSpPr>
        <p:spPr>
          <a:xfrm>
            <a:off x="7628259" y="6282266"/>
            <a:ext cx="430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Myriad Pro Condensed" panose="020B0506030403020204" pitchFamily="34" charset="0"/>
              </a:rPr>
              <a:t>September 6, 2019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06A0CE-D84E-F249-A0DA-E94AFBD33FF0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19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4F7527-0110-F848-BFCC-B7D43A14D842}"/>
              </a:ext>
            </a:extLst>
          </p:cNvPr>
          <p:cNvSpPr txBox="1"/>
          <p:nvPr/>
        </p:nvSpPr>
        <p:spPr>
          <a:xfrm>
            <a:off x="256032" y="914401"/>
            <a:ext cx="2470236" cy="58477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 Semibold" panose="020B0503030403020204" pitchFamily="34" charset="0"/>
              </a:rPr>
              <a:t>SEARCH_</a:t>
            </a:r>
          </a:p>
        </p:txBody>
      </p:sp>
    </p:spTree>
    <p:extLst>
      <p:ext uri="{BB962C8B-B14F-4D97-AF65-F5344CB8AC3E}">
        <p14:creationId xmlns:p14="http://schemas.microsoft.com/office/powerpoint/2010/main" val="2562606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F5185A7-D554-4248-9CAA-A8D5A2E298D0}"/>
              </a:ext>
            </a:extLst>
          </p:cNvPr>
          <p:cNvSpPr txBox="1"/>
          <p:nvPr/>
        </p:nvSpPr>
        <p:spPr>
          <a:xfrm>
            <a:off x="256031" y="6282266"/>
            <a:ext cx="4586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 Condensed" panose="020B0506030403020204" pitchFamily="34" charset="0"/>
              </a:rPr>
              <a:t>Intercultural Communications College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76FBEC-255C-CA4C-937A-0B23C22C5286}"/>
              </a:ext>
            </a:extLst>
          </p:cNvPr>
          <p:cNvSpPr txBox="1"/>
          <p:nvPr/>
        </p:nvSpPr>
        <p:spPr>
          <a:xfrm>
            <a:off x="7628259" y="6282266"/>
            <a:ext cx="430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Myriad Pro Condensed" panose="020B0506030403020204" pitchFamily="34" charset="0"/>
              </a:rPr>
              <a:t>September 6, 2019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68F30C-D06E-B74A-8A94-7AE17055C4AD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20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BF90AB-FF6B-7241-8D6A-FA7D4A06C007}"/>
              </a:ext>
            </a:extLst>
          </p:cNvPr>
          <p:cNvSpPr txBox="1"/>
          <p:nvPr/>
        </p:nvSpPr>
        <p:spPr>
          <a:xfrm>
            <a:off x="256032" y="270933"/>
            <a:ext cx="2470236" cy="58477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Myriad Pro Semibold" panose="020B0503030403020204" pitchFamily="34" charset="0"/>
              </a:rPr>
              <a:t>&amp; SHARE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8388F8-E045-B543-923E-323B4D75AFB4}"/>
              </a:ext>
            </a:extLst>
          </p:cNvPr>
          <p:cNvSpPr txBox="1"/>
          <p:nvPr/>
        </p:nvSpPr>
        <p:spPr>
          <a:xfrm>
            <a:off x="541867" y="1414551"/>
            <a:ext cx="545449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What is the name of the restaurant?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spc="-50" dirty="0">
                <a:latin typeface="Myriad Pro" panose="020B0503030403020204" pitchFamily="34" charset="0"/>
              </a:rPr>
              <a:t>How long has it been in business?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Is this establishment part of a chain or independently owned?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What is the average price of a meal at this establishment?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What menu item is this place’s “claim to fame?” 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883446-6DBF-BE43-884B-2BC329C50851}"/>
              </a:ext>
            </a:extLst>
          </p:cNvPr>
          <p:cNvSpPr txBox="1"/>
          <p:nvPr/>
        </p:nvSpPr>
        <p:spPr>
          <a:xfrm>
            <a:off x="6474676" y="1414550"/>
            <a:ext cx="545449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What menu item do you order most frequently here? Do you have a “usual?”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spc="-30" dirty="0">
                <a:latin typeface="Myriad Pro" panose="020B0503030403020204" pitchFamily="34" charset="0"/>
              </a:rPr>
              <a:t>Why do you recommend this place? What makes it special? </a:t>
            </a:r>
            <a:r>
              <a:rPr lang="en-US" sz="1600" spc="-50" dirty="0">
                <a:latin typeface="Myriad Pro" panose="020B0503030403020204" pitchFamily="34" charset="0"/>
              </a:rPr>
              <a:t> 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Name one advantage this eatery has over competitors.  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Name one disadvantage this eatery has over competitors.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Does the average Yelp rating for this place fit your experience there? Why?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936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FD6F80-3323-2942-AF72-D190767CE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Myriad Pro Black" panose="020B0503030403020204" pitchFamily="34" charset="0"/>
              </a:rPr>
              <a:t>THANK YOU!</a:t>
            </a:r>
            <a:br>
              <a:rPr lang="en-US" b="1" dirty="0">
                <a:latin typeface="Myriad Pro Black" panose="020B0503030403020204" pitchFamily="34" charset="0"/>
              </a:rPr>
            </a:br>
            <a:br>
              <a:rPr lang="en-US" b="1" dirty="0">
                <a:latin typeface="Myriad Pro Black" panose="020B0503030403020204" pitchFamily="34" charset="0"/>
              </a:rPr>
            </a:br>
            <a:r>
              <a:rPr lang="en-US" sz="1400" b="1" spc="0" dirty="0">
                <a:latin typeface="Myriad Pro Semibold" panose="020B0503030403020204" pitchFamily="34" charset="0"/>
              </a:rPr>
              <a:t>Eric H. Roth, M.A.</a:t>
            </a:r>
            <a:br>
              <a:rPr lang="en-US" sz="1400" b="1" spc="0" dirty="0">
                <a:latin typeface="Myriad Pro Semibold" panose="020B0503030403020204" pitchFamily="34" charset="0"/>
              </a:rPr>
            </a:br>
            <a:r>
              <a:rPr lang="en-US" sz="1400" spc="0" dirty="0">
                <a:latin typeface="Myriad Pro" panose="020B0503030403020204" pitchFamily="34" charset="0"/>
              </a:rPr>
              <a:t>Master Lecturer, USC ALI</a:t>
            </a:r>
            <a:br>
              <a:rPr lang="en-US" dirty="0">
                <a:latin typeface="Myriad Pro" panose="020B0503030403020204" pitchFamily="34" charset="0"/>
              </a:rPr>
            </a:br>
            <a:r>
              <a:rPr lang="en-US" sz="1400" spc="0" dirty="0">
                <a:solidFill>
                  <a:srgbClr val="FFFF00"/>
                </a:solidFill>
                <a:latin typeface="Myriad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eric@compellingconversations.com</a:t>
            </a:r>
            <a:r>
              <a:rPr lang="en-US" sz="1400" spc="0" dirty="0">
                <a:solidFill>
                  <a:srgbClr val="FFFF00"/>
                </a:solidFill>
                <a:latin typeface="Myriad Pro" panose="020B050303040302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344B04-6BC5-8141-B4EA-558CAC806A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7447" y="753928"/>
            <a:ext cx="3566160" cy="37490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336DC9-763F-3041-BC45-5D2C82BC5E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5410" y="753928"/>
            <a:ext cx="3931920" cy="5341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2DCFC9-9EAB-BC45-BCBA-002BF3F2C3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512" y="4395335"/>
            <a:ext cx="3812630" cy="19742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EB0D257-FF8B-A24C-937F-DDB86F7A30BE}"/>
              </a:ext>
            </a:extLst>
          </p:cNvPr>
          <p:cNvSpPr txBox="1"/>
          <p:nvPr/>
        </p:nvSpPr>
        <p:spPr>
          <a:xfrm>
            <a:off x="256031" y="6282266"/>
            <a:ext cx="4586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 Condensed" panose="020B0506030403020204" pitchFamily="34" charset="0"/>
              </a:rPr>
              <a:t>Intercultural Communications College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7473B1-11FE-8240-9F11-EC98AE9B9D25}"/>
              </a:ext>
            </a:extLst>
          </p:cNvPr>
          <p:cNvSpPr txBox="1"/>
          <p:nvPr/>
        </p:nvSpPr>
        <p:spPr>
          <a:xfrm>
            <a:off x="7628259" y="6282266"/>
            <a:ext cx="430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Myriad Pro Condensed" panose="020B0506030403020204" pitchFamily="34" charset="0"/>
              </a:rPr>
              <a:t>September 6, 2019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C17085-27C3-8E4D-A6AD-28A48C169B4A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21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72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F5E067-A799-3143-B68B-C95D2F145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9841B1-7255-A641-A921-48C3FF10FC37}"/>
              </a:ext>
            </a:extLst>
          </p:cNvPr>
          <p:cNvSpPr txBox="1"/>
          <p:nvPr/>
        </p:nvSpPr>
        <p:spPr>
          <a:xfrm>
            <a:off x="256031" y="6282266"/>
            <a:ext cx="4586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 Condensed" panose="020B0506030403020204" pitchFamily="34" charset="0"/>
              </a:rPr>
              <a:t>Intercultural Communications College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764DE4-C547-C549-B842-804CB18FDD54}"/>
              </a:ext>
            </a:extLst>
          </p:cNvPr>
          <p:cNvSpPr txBox="1"/>
          <p:nvPr/>
        </p:nvSpPr>
        <p:spPr>
          <a:xfrm>
            <a:off x="7628259" y="6282266"/>
            <a:ext cx="430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Myriad Pro Condensed" panose="020B0506030403020204" pitchFamily="34" charset="0"/>
              </a:rPr>
              <a:t>September 6, 2019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06A0CE-D84E-F249-A0DA-E94AFBD33FF0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22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20" name="Title 5">
            <a:extLst>
              <a:ext uri="{FF2B5EF4-FFF2-40B4-BE49-F238E27FC236}">
                <a16:creationId xmlns:a16="http://schemas.microsoft.com/office/drawing/2014/main" id="{0A55FFFF-8007-EE43-853A-033B4E6DC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1441704"/>
          </a:xfrm>
        </p:spPr>
        <p:txBody>
          <a:bodyPr>
            <a:normAutofit/>
          </a:bodyPr>
          <a:lstStyle/>
          <a:p>
            <a:r>
              <a:rPr lang="en-US" b="1" spc="-150" dirty="0">
                <a:latin typeface="Myriad Pro Black" panose="020B0503030403020204" pitchFamily="34" charset="0"/>
              </a:rPr>
              <a:t>Title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ACCE47D9-8D3D-874C-958A-1D8FE6B388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6032" y="2857669"/>
            <a:ext cx="2834640" cy="2322576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spc="-50" dirty="0">
                <a:solidFill>
                  <a:schemeClr val="bg1"/>
                </a:solidFill>
                <a:latin typeface="Myriad Pro" panose="020B0503030403020204" pitchFamily="34" charset="0"/>
              </a:rPr>
              <a:t>Insert Text </a:t>
            </a:r>
          </a:p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6CDA36-39AD-1943-854E-DE454BB3CC79}"/>
              </a:ext>
            </a:extLst>
          </p:cNvPr>
          <p:cNvSpPr txBox="1"/>
          <p:nvPr/>
        </p:nvSpPr>
        <p:spPr>
          <a:xfrm>
            <a:off x="256032" y="914401"/>
            <a:ext cx="2470236" cy="58477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 Semibold" panose="020B0503030403020204" pitchFamily="34" charset="0"/>
              </a:rPr>
              <a:t>SEARCH_</a:t>
            </a:r>
          </a:p>
        </p:txBody>
      </p:sp>
    </p:spTree>
    <p:extLst>
      <p:ext uri="{BB962C8B-B14F-4D97-AF65-F5344CB8AC3E}">
        <p14:creationId xmlns:p14="http://schemas.microsoft.com/office/powerpoint/2010/main" val="759254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F5185A7-D554-4248-9CAA-A8D5A2E298D0}"/>
              </a:ext>
            </a:extLst>
          </p:cNvPr>
          <p:cNvSpPr txBox="1"/>
          <p:nvPr/>
        </p:nvSpPr>
        <p:spPr>
          <a:xfrm>
            <a:off x="256031" y="6282266"/>
            <a:ext cx="4586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 Condensed" panose="020B0506030403020204" pitchFamily="34" charset="0"/>
              </a:rPr>
              <a:t>Intercultural Communications College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76FBEC-255C-CA4C-937A-0B23C22C5286}"/>
              </a:ext>
            </a:extLst>
          </p:cNvPr>
          <p:cNvSpPr txBox="1"/>
          <p:nvPr/>
        </p:nvSpPr>
        <p:spPr>
          <a:xfrm>
            <a:off x="7628259" y="6282266"/>
            <a:ext cx="430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Myriad Pro Condensed" panose="020B0506030403020204" pitchFamily="34" charset="0"/>
              </a:rPr>
              <a:t>September 6, 2019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68F30C-D06E-B74A-8A94-7AE17055C4AD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23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BF90AB-FF6B-7241-8D6A-FA7D4A06C007}"/>
              </a:ext>
            </a:extLst>
          </p:cNvPr>
          <p:cNvSpPr txBox="1"/>
          <p:nvPr/>
        </p:nvSpPr>
        <p:spPr>
          <a:xfrm>
            <a:off x="256032" y="270933"/>
            <a:ext cx="2470236" cy="58477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Myriad Pro Semibold" panose="020B0503030403020204" pitchFamily="34" charset="0"/>
              </a:rPr>
              <a:t>&amp; SHARE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8388F8-E045-B543-923E-323B4D75AFB4}"/>
              </a:ext>
            </a:extLst>
          </p:cNvPr>
          <p:cNvSpPr txBox="1"/>
          <p:nvPr/>
        </p:nvSpPr>
        <p:spPr>
          <a:xfrm>
            <a:off x="541867" y="1414551"/>
            <a:ext cx="54544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Insert list items 1-5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883446-6DBF-BE43-884B-2BC329C50851}"/>
              </a:ext>
            </a:extLst>
          </p:cNvPr>
          <p:cNvSpPr txBox="1"/>
          <p:nvPr/>
        </p:nvSpPr>
        <p:spPr>
          <a:xfrm>
            <a:off x="6474676" y="1414550"/>
            <a:ext cx="54544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Insert list items 6-10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41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9BF23-6995-B246-9579-6427DFF18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B8C72FE2-8C20-0B4E-97D1-C04A8B4E0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1441704"/>
          </a:xfrm>
        </p:spPr>
        <p:txBody>
          <a:bodyPr>
            <a:normAutofit/>
          </a:bodyPr>
          <a:lstStyle/>
          <a:p>
            <a:r>
              <a:rPr lang="en-US" b="1" spc="0" dirty="0">
                <a:latin typeface="Myriad Pro Black" panose="020B0503030403020204" pitchFamily="34" charset="0"/>
              </a:rPr>
              <a:t>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74DFEF-94AB-A145-9495-DF9B707024C3}"/>
              </a:ext>
            </a:extLst>
          </p:cNvPr>
          <p:cNvSpPr txBox="1"/>
          <p:nvPr/>
        </p:nvSpPr>
        <p:spPr>
          <a:xfrm>
            <a:off x="256031" y="6282266"/>
            <a:ext cx="4586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 Condensed" panose="020B0506030403020204" pitchFamily="34" charset="0"/>
              </a:rPr>
              <a:t>Intercultural Communications College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65532C-851F-2B4C-A44B-2A9AF48ED3BA}"/>
              </a:ext>
            </a:extLst>
          </p:cNvPr>
          <p:cNvSpPr txBox="1"/>
          <p:nvPr/>
        </p:nvSpPr>
        <p:spPr>
          <a:xfrm>
            <a:off x="7628259" y="6282266"/>
            <a:ext cx="430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Myriad Pro Condensed" panose="020B0506030403020204" pitchFamily="34" charset="0"/>
              </a:rPr>
              <a:t>September 6, 2019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125133-0476-8E47-8DD2-9D8EBB23B7D6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24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0966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9BF23-6995-B246-9579-6427DFF18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74DFEF-94AB-A145-9495-DF9B707024C3}"/>
              </a:ext>
            </a:extLst>
          </p:cNvPr>
          <p:cNvSpPr txBox="1"/>
          <p:nvPr/>
        </p:nvSpPr>
        <p:spPr>
          <a:xfrm>
            <a:off x="256031" y="6282266"/>
            <a:ext cx="4586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 Condensed" panose="020B0506030403020204" pitchFamily="34" charset="0"/>
              </a:rPr>
              <a:t>Intercultural Communications College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65532C-851F-2B4C-A44B-2A9AF48ED3BA}"/>
              </a:ext>
            </a:extLst>
          </p:cNvPr>
          <p:cNvSpPr txBox="1"/>
          <p:nvPr/>
        </p:nvSpPr>
        <p:spPr>
          <a:xfrm>
            <a:off x="7628259" y="6282266"/>
            <a:ext cx="430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Myriad Pro Condensed" panose="020B0506030403020204" pitchFamily="34" charset="0"/>
              </a:rPr>
              <a:t>September 6, 2019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125133-0476-8E47-8DD2-9D8EBB23B7D6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25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D64FA43E-9A15-6F4C-B7D2-05E330B9C5E5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1441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0">
                <a:latin typeface="Myriad Pro Black" panose="020B0503030403020204" pitchFamily="34" charset="0"/>
              </a:rPr>
              <a:t>Title</a:t>
            </a:r>
            <a:endParaRPr lang="en-US" b="1" spc="0" dirty="0">
              <a:latin typeface="Myriad Pro Black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243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9BF23-6995-B246-9579-6427DFF18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B8C72FE2-8C20-0B4E-97D1-C04A8B4E0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1441704"/>
          </a:xfrm>
        </p:spPr>
        <p:txBody>
          <a:bodyPr>
            <a:normAutofit/>
          </a:bodyPr>
          <a:lstStyle/>
          <a:p>
            <a:r>
              <a:rPr lang="en-US" b="1" spc="0" dirty="0">
                <a:latin typeface="Myriad Pro Black" panose="020B0503030403020204" pitchFamily="34" charset="0"/>
              </a:rPr>
              <a:t>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74DFEF-94AB-A145-9495-DF9B707024C3}"/>
              </a:ext>
            </a:extLst>
          </p:cNvPr>
          <p:cNvSpPr txBox="1"/>
          <p:nvPr/>
        </p:nvSpPr>
        <p:spPr>
          <a:xfrm>
            <a:off x="256031" y="6282266"/>
            <a:ext cx="4586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 Condensed" panose="020B0506030403020204" pitchFamily="34" charset="0"/>
              </a:rPr>
              <a:t>Intercultural Communications College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65532C-851F-2B4C-A44B-2A9AF48ED3BA}"/>
              </a:ext>
            </a:extLst>
          </p:cNvPr>
          <p:cNvSpPr txBox="1"/>
          <p:nvPr/>
        </p:nvSpPr>
        <p:spPr>
          <a:xfrm>
            <a:off x="7628259" y="6282266"/>
            <a:ext cx="430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Myriad Pro Condensed" panose="020B0506030403020204" pitchFamily="34" charset="0"/>
              </a:rPr>
              <a:t>September 6, 2019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125133-0476-8E47-8DD2-9D8EBB23B7D6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26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7062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9BF23-6995-B246-9579-6427DFF18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B8C72FE2-8C20-0B4E-97D1-C04A8B4E0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1441704"/>
          </a:xfrm>
        </p:spPr>
        <p:txBody>
          <a:bodyPr>
            <a:normAutofit/>
          </a:bodyPr>
          <a:lstStyle/>
          <a:p>
            <a:r>
              <a:rPr lang="en-US" b="1" spc="0" dirty="0">
                <a:latin typeface="Myriad Pro Black" panose="020B0503030403020204" pitchFamily="34" charset="0"/>
              </a:rPr>
              <a:t>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74DFEF-94AB-A145-9495-DF9B707024C3}"/>
              </a:ext>
            </a:extLst>
          </p:cNvPr>
          <p:cNvSpPr txBox="1"/>
          <p:nvPr/>
        </p:nvSpPr>
        <p:spPr>
          <a:xfrm>
            <a:off x="256031" y="6282266"/>
            <a:ext cx="4586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 Condensed" panose="020B0506030403020204" pitchFamily="34" charset="0"/>
              </a:rPr>
              <a:t>Intercultural Communications College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65532C-851F-2B4C-A44B-2A9AF48ED3BA}"/>
              </a:ext>
            </a:extLst>
          </p:cNvPr>
          <p:cNvSpPr txBox="1"/>
          <p:nvPr/>
        </p:nvSpPr>
        <p:spPr>
          <a:xfrm>
            <a:off x="7628259" y="6282266"/>
            <a:ext cx="430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Myriad Pro Condensed" panose="020B0506030403020204" pitchFamily="34" charset="0"/>
              </a:rPr>
              <a:t>September 6, 2019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125133-0476-8E47-8DD2-9D8EBB23B7D6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27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7349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9BF23-6995-B246-9579-6427DFF18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B8C72FE2-8C20-0B4E-97D1-C04A8B4E0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1441704"/>
          </a:xfrm>
        </p:spPr>
        <p:txBody>
          <a:bodyPr>
            <a:normAutofit/>
          </a:bodyPr>
          <a:lstStyle/>
          <a:p>
            <a:r>
              <a:rPr lang="en-US" b="1" spc="0" dirty="0">
                <a:latin typeface="Myriad Pro Black" panose="020B0503030403020204" pitchFamily="34" charset="0"/>
              </a:rPr>
              <a:t>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74DFEF-94AB-A145-9495-DF9B707024C3}"/>
              </a:ext>
            </a:extLst>
          </p:cNvPr>
          <p:cNvSpPr txBox="1"/>
          <p:nvPr/>
        </p:nvSpPr>
        <p:spPr>
          <a:xfrm>
            <a:off x="256031" y="6282266"/>
            <a:ext cx="4586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 Condensed" panose="020B0506030403020204" pitchFamily="34" charset="0"/>
              </a:rPr>
              <a:t>Intercultural Communications College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65532C-851F-2B4C-A44B-2A9AF48ED3BA}"/>
              </a:ext>
            </a:extLst>
          </p:cNvPr>
          <p:cNvSpPr txBox="1"/>
          <p:nvPr/>
        </p:nvSpPr>
        <p:spPr>
          <a:xfrm>
            <a:off x="7628259" y="6282266"/>
            <a:ext cx="430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Myriad Pro Condensed" panose="020B0506030403020204" pitchFamily="34" charset="0"/>
              </a:rPr>
              <a:t>September 6, 2019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125133-0476-8E47-8DD2-9D8EBB23B7D6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28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65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F5185A7-D554-4248-9CAA-A8D5A2E298D0}"/>
              </a:ext>
            </a:extLst>
          </p:cNvPr>
          <p:cNvSpPr txBox="1"/>
          <p:nvPr/>
        </p:nvSpPr>
        <p:spPr>
          <a:xfrm>
            <a:off x="256031" y="6282266"/>
            <a:ext cx="4586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 Condensed" panose="020B0506030403020204" pitchFamily="34" charset="0"/>
              </a:rPr>
              <a:t>Intercultural Communications College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76FBEC-255C-CA4C-937A-0B23C22C5286}"/>
              </a:ext>
            </a:extLst>
          </p:cNvPr>
          <p:cNvSpPr txBox="1"/>
          <p:nvPr/>
        </p:nvSpPr>
        <p:spPr>
          <a:xfrm>
            <a:off x="7628259" y="6282266"/>
            <a:ext cx="430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Myriad Pro Condensed" panose="020B0506030403020204" pitchFamily="34" charset="0"/>
              </a:rPr>
              <a:t>September 6, 2019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68F30C-D06E-B74A-8A94-7AE17055C4AD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2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BF90AB-FF6B-7241-8D6A-FA7D4A06C007}"/>
              </a:ext>
            </a:extLst>
          </p:cNvPr>
          <p:cNvSpPr txBox="1"/>
          <p:nvPr/>
        </p:nvSpPr>
        <p:spPr>
          <a:xfrm>
            <a:off x="256032" y="270933"/>
            <a:ext cx="2470236" cy="58477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Myriad Pro Semibold" panose="020B0503030403020204" pitchFamily="34" charset="0"/>
              </a:rPr>
              <a:t>&amp; SHARE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8388F8-E045-B543-923E-323B4D75AFB4}"/>
              </a:ext>
            </a:extLst>
          </p:cNvPr>
          <p:cNvSpPr txBox="1"/>
          <p:nvPr/>
        </p:nvSpPr>
        <p:spPr>
          <a:xfrm>
            <a:off x="541867" y="1414551"/>
            <a:ext cx="545449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Describe the video you chose. In what context are these people being introduced?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spc="-50" dirty="0">
                <a:latin typeface="Myriad Pro" panose="020B0503030403020204" pitchFamily="34" charset="0"/>
              </a:rPr>
              <a:t>Name one icebreaker that was featured in the video you chose.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Have you used this icebreaker before? Was it useful?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What opinions are expressed in the video?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What did you learn from watching this video?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883446-6DBF-BE43-884B-2BC329C50851}"/>
              </a:ext>
            </a:extLst>
          </p:cNvPr>
          <p:cNvSpPr txBox="1"/>
          <p:nvPr/>
        </p:nvSpPr>
        <p:spPr>
          <a:xfrm>
            <a:off x="6474676" y="1414550"/>
            <a:ext cx="545449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What was the most interesting part for you?  Why?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Write five new vocabulary words, idioms, or expressions related to the topic. 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Why did you choose this video? 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How would you rate the article on a scale of 1–5, with 5 being the highest? Why?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What is your favorite question to start conversations with? Why?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148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B956E3B-227E-DF44-9CA1-5F7E03D06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1143000"/>
            <a:ext cx="3096768" cy="1441704"/>
          </a:xfrm>
        </p:spPr>
        <p:txBody>
          <a:bodyPr>
            <a:normAutofit/>
          </a:bodyPr>
          <a:lstStyle/>
          <a:p>
            <a:r>
              <a:rPr lang="en-US" sz="2800" b="1" spc="-100" dirty="0">
                <a:latin typeface="Myriad Pro Black" panose="020B0503030403020204" pitchFamily="34" charset="0"/>
              </a:rPr>
              <a:t>Pronunciation Tips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C4E999-04E9-304D-AEB9-4D5FAED0FDB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0644" y="767419"/>
            <a:ext cx="8115230" cy="5330952"/>
          </a:xfrm>
          <a:ln w="6350">
            <a:solidFill>
              <a:schemeClr val="bg2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BEB675-D726-BE4E-BD91-7213C760D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6032" y="2857669"/>
            <a:ext cx="2834640" cy="2899664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spc="-50" dirty="0">
                <a:solidFill>
                  <a:schemeClr val="bg1"/>
                </a:solidFill>
                <a:latin typeface="Myriad Pro" panose="020B0503030403020204" pitchFamily="34" charset="0"/>
              </a:rPr>
              <a:t>What English words do you struggle with?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spc="-50" dirty="0">
                <a:solidFill>
                  <a:schemeClr val="bg1"/>
                </a:solidFill>
                <a:latin typeface="Myriad Pro" panose="020B0503030403020204" pitchFamily="34" charset="0"/>
              </a:rPr>
              <a:t>Search </a:t>
            </a:r>
            <a:r>
              <a:rPr lang="en-US" sz="1600" spc="-50" dirty="0">
                <a:solidFill>
                  <a:srgbClr val="FFFF00"/>
                </a:solidFill>
                <a:latin typeface="Myriad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YouGlish</a:t>
            </a:r>
            <a:r>
              <a:rPr lang="en-US" sz="1600" spc="-50" dirty="0">
                <a:solidFill>
                  <a:schemeClr val="bg1"/>
                </a:solidFill>
                <a:latin typeface="Myriad Pro" panose="020B0503030403020204" pitchFamily="34" charset="0"/>
              </a:rPr>
              <a:t> for an English word you have trouble pronouncing  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spc="-50" dirty="0">
                <a:solidFill>
                  <a:schemeClr val="bg1"/>
                </a:solidFill>
                <a:latin typeface="Myriad Pro" panose="020B0503030403020204" pitchFamily="34" charset="0"/>
              </a:rPr>
              <a:t>Listen to five different native speakers use the word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Read the pronunciation tips 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 Compare similar words </a:t>
            </a:r>
          </a:p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9841B1-7255-A641-A921-48C3FF10FC37}"/>
              </a:ext>
            </a:extLst>
          </p:cNvPr>
          <p:cNvSpPr txBox="1"/>
          <p:nvPr/>
        </p:nvSpPr>
        <p:spPr>
          <a:xfrm>
            <a:off x="256031" y="6282266"/>
            <a:ext cx="4586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 Condensed" panose="020B0506030403020204" pitchFamily="34" charset="0"/>
              </a:rPr>
              <a:t>Intercultural Communications College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764DE4-C547-C549-B842-804CB18FDD54}"/>
              </a:ext>
            </a:extLst>
          </p:cNvPr>
          <p:cNvSpPr txBox="1"/>
          <p:nvPr/>
        </p:nvSpPr>
        <p:spPr>
          <a:xfrm>
            <a:off x="7628259" y="6282266"/>
            <a:ext cx="430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Myriad Pro Condensed" panose="020B0506030403020204" pitchFamily="34" charset="0"/>
              </a:rPr>
              <a:t>September 6, 2019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CE1402-3FBF-8644-B6C1-1B944C797A2A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3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5C0BB6-A4E1-7F42-B2A1-41D02193662A}"/>
              </a:ext>
            </a:extLst>
          </p:cNvPr>
          <p:cNvSpPr txBox="1"/>
          <p:nvPr/>
        </p:nvSpPr>
        <p:spPr>
          <a:xfrm>
            <a:off x="256032" y="914401"/>
            <a:ext cx="2470236" cy="58477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 Semibold" panose="020B0503030403020204" pitchFamily="34" charset="0"/>
              </a:rPr>
              <a:t>SEARCH_</a:t>
            </a:r>
          </a:p>
        </p:txBody>
      </p:sp>
    </p:spTree>
    <p:extLst>
      <p:ext uri="{BB962C8B-B14F-4D97-AF65-F5344CB8AC3E}">
        <p14:creationId xmlns:p14="http://schemas.microsoft.com/office/powerpoint/2010/main" val="2673076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F5185A7-D554-4248-9CAA-A8D5A2E298D0}"/>
              </a:ext>
            </a:extLst>
          </p:cNvPr>
          <p:cNvSpPr txBox="1"/>
          <p:nvPr/>
        </p:nvSpPr>
        <p:spPr>
          <a:xfrm>
            <a:off x="256031" y="6282266"/>
            <a:ext cx="4586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 Condensed" panose="020B0506030403020204" pitchFamily="34" charset="0"/>
              </a:rPr>
              <a:t>Intercultural Communications College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76FBEC-255C-CA4C-937A-0B23C22C5286}"/>
              </a:ext>
            </a:extLst>
          </p:cNvPr>
          <p:cNvSpPr txBox="1"/>
          <p:nvPr/>
        </p:nvSpPr>
        <p:spPr>
          <a:xfrm>
            <a:off x="7628259" y="6282266"/>
            <a:ext cx="430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Myriad Pro Condensed" panose="020B0506030403020204" pitchFamily="34" charset="0"/>
              </a:rPr>
              <a:t>September 6, 2019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68F30C-D06E-B74A-8A94-7AE17055C4AD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4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BF90AB-FF6B-7241-8D6A-FA7D4A06C007}"/>
              </a:ext>
            </a:extLst>
          </p:cNvPr>
          <p:cNvSpPr txBox="1"/>
          <p:nvPr/>
        </p:nvSpPr>
        <p:spPr>
          <a:xfrm>
            <a:off x="256032" y="270933"/>
            <a:ext cx="2470236" cy="58477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Myriad Pro Semibold" panose="020B0503030403020204" pitchFamily="34" charset="0"/>
              </a:rPr>
              <a:t>&amp; SHARE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8388F8-E045-B543-923E-323B4D75AFB4}"/>
              </a:ext>
            </a:extLst>
          </p:cNvPr>
          <p:cNvSpPr txBox="1"/>
          <p:nvPr/>
        </p:nvSpPr>
        <p:spPr>
          <a:xfrm>
            <a:off x="541867" y="1414551"/>
            <a:ext cx="545449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What word did you first choose? Why?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What was the first video shown? Who was the speaker?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spc="-50" dirty="0">
                <a:latin typeface="Myriad Pro" panose="020B0503030403020204" pitchFamily="34" charset="0"/>
              </a:rPr>
              <a:t>What pronunciation tips did </a:t>
            </a:r>
            <a:r>
              <a:rPr lang="en-US" sz="1600" spc="-50" dirty="0" err="1">
                <a:latin typeface="Myriad Pro" panose="020B0503030403020204" pitchFamily="34" charset="0"/>
              </a:rPr>
              <a:t>YouGlish</a:t>
            </a:r>
            <a:r>
              <a:rPr lang="en-US" sz="1600" spc="-50" dirty="0">
                <a:latin typeface="Myriad Pro" panose="020B0503030403020204" pitchFamily="34" charset="0"/>
              </a:rPr>
              <a:t> provide for this word?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What were some similar words? List a few.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Which word from your list did you choose to compare with the original word?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883446-6DBF-BE43-884B-2BC329C50851}"/>
              </a:ext>
            </a:extLst>
          </p:cNvPr>
          <p:cNvSpPr txBox="1"/>
          <p:nvPr/>
        </p:nvSpPr>
        <p:spPr>
          <a:xfrm>
            <a:off x="6474676" y="1414550"/>
            <a:ext cx="545449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What phrase did you choose? Why?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What academic term or specialized word did you choose? Why?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Which minimal pair did you choose? Why?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What pronunciation tips did you learn?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spc="-30" dirty="0">
                <a:latin typeface="Myriad Pro" panose="020B0503030403020204" pitchFamily="34" charset="0"/>
              </a:rPr>
              <a:t>How can you use </a:t>
            </a:r>
            <a:r>
              <a:rPr lang="en-US" sz="1600" spc="-30" dirty="0" err="1">
                <a:latin typeface="Myriad Pro" panose="020B0503030403020204" pitchFamily="34" charset="0"/>
              </a:rPr>
              <a:t>YouGlish</a:t>
            </a:r>
            <a:r>
              <a:rPr lang="en-US" sz="1600" spc="-30" dirty="0">
                <a:latin typeface="Myriad Pro" panose="020B0503030403020204" pitchFamily="34" charset="0"/>
              </a:rPr>
              <a:t> to improve your pronunciation?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36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B956E3B-227E-DF44-9CA1-5F7E03D06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1441704"/>
          </a:xfrm>
        </p:spPr>
        <p:txBody>
          <a:bodyPr>
            <a:normAutofit/>
          </a:bodyPr>
          <a:lstStyle/>
          <a:p>
            <a:r>
              <a:rPr lang="en-US" b="1" spc="0" dirty="0">
                <a:latin typeface="Myriad Pro Black" panose="020B0503030403020204" pitchFamily="34" charset="0"/>
              </a:rPr>
              <a:t>Dream Homes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E889E760-5702-F545-88CB-7F3751B0E47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0644" y="767419"/>
            <a:ext cx="8115230" cy="5330952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BEB675-D726-BE4E-BD91-7213C760D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6032" y="2857669"/>
            <a:ext cx="2834640" cy="3068998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Where is your dream vacation home?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Visit </a:t>
            </a:r>
            <a:r>
              <a:rPr lang="en-US" sz="1600" dirty="0">
                <a:solidFill>
                  <a:srgbClr val="FFFF00"/>
                </a:solidFill>
                <a:latin typeface="Myriad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airbnb.com </a:t>
            </a:r>
            <a:endParaRPr lang="en-US" sz="1600" dirty="0">
              <a:solidFill>
                <a:srgbClr val="FFFF00"/>
              </a:solidFill>
              <a:latin typeface="Myriad Pro" panose="020B0503030403020204" pitchFamily="34" charset="0"/>
            </a:endParaRP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Choose your dream vacation destination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Search for available homes that fit your style </a:t>
            </a:r>
          </a:p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9841B1-7255-A641-A921-48C3FF10FC37}"/>
              </a:ext>
            </a:extLst>
          </p:cNvPr>
          <p:cNvSpPr txBox="1"/>
          <p:nvPr/>
        </p:nvSpPr>
        <p:spPr>
          <a:xfrm>
            <a:off x="256031" y="6282266"/>
            <a:ext cx="4586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 Condensed" panose="020B0506030403020204" pitchFamily="34" charset="0"/>
              </a:rPr>
              <a:t>Intercultural Communications College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764DE4-C547-C549-B842-804CB18FDD54}"/>
              </a:ext>
            </a:extLst>
          </p:cNvPr>
          <p:cNvSpPr txBox="1"/>
          <p:nvPr/>
        </p:nvSpPr>
        <p:spPr>
          <a:xfrm>
            <a:off x="7628259" y="6282266"/>
            <a:ext cx="430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Myriad Pro Condensed" panose="020B0506030403020204" pitchFamily="34" charset="0"/>
              </a:rPr>
              <a:t>September 6, 2019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F708D0-A4F7-624E-8436-DAB52042CC73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5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C977EB-1BB8-DE43-99C3-1B7147BD2336}"/>
              </a:ext>
            </a:extLst>
          </p:cNvPr>
          <p:cNvSpPr txBox="1"/>
          <p:nvPr/>
        </p:nvSpPr>
        <p:spPr>
          <a:xfrm>
            <a:off x="256032" y="914401"/>
            <a:ext cx="2470236" cy="58477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 Semibold" panose="020B0503030403020204" pitchFamily="34" charset="0"/>
              </a:rPr>
              <a:t>SEARCH_</a:t>
            </a:r>
          </a:p>
        </p:txBody>
      </p:sp>
    </p:spTree>
    <p:extLst>
      <p:ext uri="{BB962C8B-B14F-4D97-AF65-F5344CB8AC3E}">
        <p14:creationId xmlns:p14="http://schemas.microsoft.com/office/powerpoint/2010/main" val="1876444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F5185A7-D554-4248-9CAA-A8D5A2E298D0}"/>
              </a:ext>
            </a:extLst>
          </p:cNvPr>
          <p:cNvSpPr txBox="1"/>
          <p:nvPr/>
        </p:nvSpPr>
        <p:spPr>
          <a:xfrm>
            <a:off x="256031" y="6282266"/>
            <a:ext cx="4586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 Condensed" panose="020B0506030403020204" pitchFamily="34" charset="0"/>
              </a:rPr>
              <a:t>Intercultural Communications College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76FBEC-255C-CA4C-937A-0B23C22C5286}"/>
              </a:ext>
            </a:extLst>
          </p:cNvPr>
          <p:cNvSpPr txBox="1"/>
          <p:nvPr/>
        </p:nvSpPr>
        <p:spPr>
          <a:xfrm>
            <a:off x="7628259" y="6282266"/>
            <a:ext cx="430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Myriad Pro Condensed" panose="020B0506030403020204" pitchFamily="34" charset="0"/>
              </a:rPr>
              <a:t>September 6, 2019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68F30C-D06E-B74A-8A94-7AE17055C4AD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6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BF90AB-FF6B-7241-8D6A-FA7D4A06C007}"/>
              </a:ext>
            </a:extLst>
          </p:cNvPr>
          <p:cNvSpPr txBox="1"/>
          <p:nvPr/>
        </p:nvSpPr>
        <p:spPr>
          <a:xfrm>
            <a:off x="256032" y="270933"/>
            <a:ext cx="2470236" cy="58477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Myriad Pro Semibold" panose="020B0503030403020204" pitchFamily="34" charset="0"/>
              </a:rPr>
              <a:t>&amp; SHARE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8388F8-E045-B543-923E-323B4D75AFB4}"/>
              </a:ext>
            </a:extLst>
          </p:cNvPr>
          <p:cNvSpPr txBox="1"/>
          <p:nvPr/>
        </p:nvSpPr>
        <p:spPr>
          <a:xfrm>
            <a:off x="541867" y="1414551"/>
            <a:ext cx="545449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spc="-50" dirty="0">
                <a:latin typeface="Myriad Pro" panose="020B0503030403020204" pitchFamily="34" charset="0"/>
              </a:rPr>
              <a:t>What does the outside of your dream vacation home look like?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How would you describe the area? (Search Google Maps for the neighborhood.)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spc="-50" dirty="0">
                <a:latin typeface="Myriad Pro" panose="020B0503030403020204" pitchFamily="34" charset="0"/>
              </a:rPr>
              <a:t>What does the inside of your dream vacation home look like?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Describe your favorite room.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How is your favorite room decorated? 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883446-6DBF-BE43-884B-2BC329C50851}"/>
              </a:ext>
            </a:extLst>
          </p:cNvPr>
          <p:cNvSpPr txBox="1"/>
          <p:nvPr/>
        </p:nvSpPr>
        <p:spPr>
          <a:xfrm>
            <a:off x="6474676" y="1414550"/>
            <a:ext cx="545449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6  What else makes this home special?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What activities will you do on this vacation?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What other information can you share about your fantasy vacation?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spc="-50" dirty="0">
                <a:latin typeface="Myriad Pro" panose="020B0503030403020204" pitchFamily="34" charset="0"/>
              </a:rPr>
              <a:t>Who will stay with you in your dream vacation home? Why?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What five adjectives describe your dream vacation home?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832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B956E3B-227E-DF44-9CA1-5F7E03D06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1441704"/>
          </a:xfrm>
        </p:spPr>
        <p:txBody>
          <a:bodyPr>
            <a:normAutofit/>
          </a:bodyPr>
          <a:lstStyle/>
          <a:p>
            <a:r>
              <a:rPr lang="en-US" b="1" spc="0" dirty="0">
                <a:latin typeface="Myriad Pro Black" panose="020B0503030403020204" pitchFamily="34" charset="0"/>
              </a:rPr>
              <a:t>Pets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1ED6F917-13ED-B34C-A63D-98A52AB0AA3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BEB675-D726-BE4E-BD91-7213C760D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6032" y="2857669"/>
            <a:ext cx="2834640" cy="2322576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Search for an informative article about caring for pets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What makes a good pet?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What makes a good owner?</a:t>
            </a:r>
          </a:p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9841B1-7255-A641-A921-48C3FF10FC37}"/>
              </a:ext>
            </a:extLst>
          </p:cNvPr>
          <p:cNvSpPr txBox="1"/>
          <p:nvPr/>
        </p:nvSpPr>
        <p:spPr>
          <a:xfrm>
            <a:off x="256031" y="6282266"/>
            <a:ext cx="4586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 Condensed" panose="020B0506030403020204" pitchFamily="34" charset="0"/>
              </a:rPr>
              <a:t>Intercultural Communications College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764DE4-C547-C549-B842-804CB18FDD54}"/>
              </a:ext>
            </a:extLst>
          </p:cNvPr>
          <p:cNvSpPr txBox="1"/>
          <p:nvPr/>
        </p:nvSpPr>
        <p:spPr>
          <a:xfrm>
            <a:off x="7628259" y="6282266"/>
            <a:ext cx="430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Myriad Pro Condensed" panose="020B0506030403020204" pitchFamily="34" charset="0"/>
              </a:rPr>
              <a:t>September 6, 2019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193520-6D75-A04A-93B8-E1CD0B4939DC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7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FA8C83-C4E8-D14D-9E57-A61C126FC9CB}"/>
              </a:ext>
            </a:extLst>
          </p:cNvPr>
          <p:cNvSpPr txBox="1"/>
          <p:nvPr/>
        </p:nvSpPr>
        <p:spPr>
          <a:xfrm>
            <a:off x="256032" y="914401"/>
            <a:ext cx="2470236" cy="58477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 Semibold" panose="020B0503030403020204" pitchFamily="34" charset="0"/>
              </a:rPr>
              <a:t>SEARCH_</a:t>
            </a:r>
          </a:p>
        </p:txBody>
      </p:sp>
    </p:spTree>
    <p:extLst>
      <p:ext uri="{BB962C8B-B14F-4D97-AF65-F5344CB8AC3E}">
        <p14:creationId xmlns:p14="http://schemas.microsoft.com/office/powerpoint/2010/main" val="2958355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F5185A7-D554-4248-9CAA-A8D5A2E298D0}"/>
              </a:ext>
            </a:extLst>
          </p:cNvPr>
          <p:cNvSpPr txBox="1"/>
          <p:nvPr/>
        </p:nvSpPr>
        <p:spPr>
          <a:xfrm>
            <a:off x="256031" y="6282266"/>
            <a:ext cx="4586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 Condensed" panose="020B0506030403020204" pitchFamily="34" charset="0"/>
              </a:rPr>
              <a:t>Intercultural Communications College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76FBEC-255C-CA4C-937A-0B23C22C5286}"/>
              </a:ext>
            </a:extLst>
          </p:cNvPr>
          <p:cNvSpPr txBox="1"/>
          <p:nvPr/>
        </p:nvSpPr>
        <p:spPr>
          <a:xfrm>
            <a:off x="7628259" y="6282266"/>
            <a:ext cx="430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Myriad Pro Condensed" panose="020B0506030403020204" pitchFamily="34" charset="0"/>
              </a:rPr>
              <a:t>September 6, 2019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68F30C-D06E-B74A-8A94-7AE17055C4AD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8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BF90AB-FF6B-7241-8D6A-FA7D4A06C007}"/>
              </a:ext>
            </a:extLst>
          </p:cNvPr>
          <p:cNvSpPr txBox="1"/>
          <p:nvPr/>
        </p:nvSpPr>
        <p:spPr>
          <a:xfrm>
            <a:off x="256032" y="270933"/>
            <a:ext cx="2470236" cy="58477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Myriad Pro Semibold" panose="020B0503030403020204" pitchFamily="34" charset="0"/>
              </a:rPr>
              <a:t>&amp; SHARE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8388F8-E045-B543-923E-323B4D75AFB4}"/>
              </a:ext>
            </a:extLst>
          </p:cNvPr>
          <p:cNvSpPr txBox="1"/>
          <p:nvPr/>
        </p:nvSpPr>
        <p:spPr>
          <a:xfrm>
            <a:off x="541867" y="1414551"/>
            <a:ext cx="545449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Provide a brief summary of the article you chose. What was the main idea?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Why did you choose this article?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What is the author’s opinion on pets?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spc="-50" dirty="0">
                <a:latin typeface="Myriad Pro" panose="020B0503030403020204" pitchFamily="34" charset="0"/>
              </a:rPr>
              <a:t>Which ideas from the article/video do you agree with? Why?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Identify five verbs in the article. 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883446-6DBF-BE43-884B-2BC329C50851}"/>
              </a:ext>
            </a:extLst>
          </p:cNvPr>
          <p:cNvSpPr txBox="1"/>
          <p:nvPr/>
        </p:nvSpPr>
        <p:spPr>
          <a:xfrm>
            <a:off x="6474676" y="1414550"/>
            <a:ext cx="545449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What do you like the most about the article?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How could the article be improved?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How would you rate the article on a scale of 1–5, with 5 being the highest? Why?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What do you look for in pets?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What advice can you share with a new pet owner?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467306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{10927741-F35F-B841-9BD9-1AEEDB98CC00}tf10001124</Template>
  <TotalTime>365</TotalTime>
  <Words>1432</Words>
  <Application>Microsoft Macintosh PowerPoint</Application>
  <PresentationFormat>Widescreen</PresentationFormat>
  <Paragraphs>414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Calibri</vt:lpstr>
      <vt:lpstr>Corbel</vt:lpstr>
      <vt:lpstr>Myriad Pro</vt:lpstr>
      <vt:lpstr>Myriad Pro Black</vt:lpstr>
      <vt:lpstr>Myriad Pro Condensed</vt:lpstr>
      <vt:lpstr>Myriad Pro Semibold</vt:lpstr>
      <vt:lpstr>Wingdings</vt:lpstr>
      <vt:lpstr>Wingdings 2</vt:lpstr>
      <vt:lpstr>Frame</vt:lpstr>
      <vt:lpstr>PowerPoint Presentation</vt:lpstr>
      <vt:lpstr>Icebreakers</vt:lpstr>
      <vt:lpstr>PowerPoint Presentation</vt:lpstr>
      <vt:lpstr>Pronunciation Tips</vt:lpstr>
      <vt:lpstr>PowerPoint Presentation</vt:lpstr>
      <vt:lpstr>Dream Homes</vt:lpstr>
      <vt:lpstr>PowerPoint Presentation</vt:lpstr>
      <vt:lpstr>Pets</vt:lpstr>
      <vt:lpstr>PowerPoint Presentation</vt:lpstr>
      <vt:lpstr>Birthdays</vt:lpstr>
      <vt:lpstr>PowerPoint Presentation</vt:lpstr>
      <vt:lpstr>Culture Shock</vt:lpstr>
      <vt:lpstr>PowerPoint Presentation</vt:lpstr>
      <vt:lpstr>Movies</vt:lpstr>
      <vt:lpstr>PowerPoint Presentation</vt:lpstr>
      <vt:lpstr>Consumer Products</vt:lpstr>
      <vt:lpstr>PowerPoint Presentation</vt:lpstr>
      <vt:lpstr>Languages</vt:lpstr>
      <vt:lpstr>PowerPoint Presentation</vt:lpstr>
      <vt:lpstr>Restaurants</vt:lpstr>
      <vt:lpstr>PowerPoint Presentation</vt:lpstr>
      <vt:lpstr>THANK YOU!  Eric H. Roth, M.A. Master Lecturer, USC ALI eric@compellingconversations.com </vt:lpstr>
      <vt:lpstr>Title</vt:lpstr>
      <vt:lpstr>PowerPoint Presentation</vt:lpstr>
      <vt:lpstr>Title</vt:lpstr>
      <vt:lpstr>PowerPoint Presentation</vt:lpstr>
      <vt:lpstr>Title</vt:lpstr>
      <vt:lpstr>Title</vt:lpstr>
      <vt:lpstr>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Eric H. Roth</cp:lastModifiedBy>
  <cp:revision>37</cp:revision>
  <dcterms:created xsi:type="dcterms:W3CDTF">2019-09-05T04:57:19Z</dcterms:created>
  <dcterms:modified xsi:type="dcterms:W3CDTF">2019-09-06T17:28:32Z</dcterms:modified>
</cp:coreProperties>
</file>