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5" r:id="rId10"/>
    <p:sldId id="266" r:id="rId11"/>
    <p:sldId id="268" r:id="rId12"/>
    <p:sldId id="264" r:id="rId13"/>
    <p:sldId id="267"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55" d="100"/>
          <a:sy n="155" d="100"/>
        </p:scale>
        <p:origin x="-480"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300271-CB51-4419-9AE1-CAA0A2EB934B}" type="datetimeFigureOut">
              <a:rPr lang="en-US" smtClean="0"/>
              <a:pPr/>
              <a:t>2/14/19</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7A07E2-AC14-4693-ABE3-19F95236AC59}" type="slidenum">
              <a:rPr lang="en-US" smtClean="0"/>
              <a:pPr/>
              <a:t>‹#›</a:t>
            </a:fld>
            <a:endParaRPr lang="en-US"/>
          </a:p>
        </p:txBody>
      </p:sp>
    </p:spTree>
    <p:extLst>
      <p:ext uri="{BB962C8B-B14F-4D97-AF65-F5344CB8AC3E}">
        <p14:creationId xmlns:p14="http://schemas.microsoft.com/office/powerpoint/2010/main" val="98697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3042E947-4226-412F-B252-69D4CD165582}" type="datetime1">
              <a:rPr lang="en-US" smtClean="0"/>
              <a:pPr/>
              <a:t>2/14/19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9EDCE1-8B05-415C-A4E1-4BD07FC271C6}"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E8D20B-3CAA-42EC-9CAF-A311B69E05E8}"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D5B5D6-B5A5-4D0D-A849-18BD74131B82}"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B5C409-A909-401D-A8F7-9A4C6BE1FC59}"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BD25675-0822-414B-B0A0-3AEAC8E03271}" type="datetime1">
              <a:rPr lang="en-US" smtClean="0"/>
              <a:pPr/>
              <a:t>2/14/19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65D6412-2C81-4D45-A640-9501FBFDAACA}" type="datetime1">
              <a:rPr lang="en-US" smtClean="0"/>
              <a:pPr/>
              <a:t>2/14/19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BDD543-68D6-498A-97A9-40DDEA668615}" type="datetime1">
              <a:rPr lang="en-US" smtClean="0"/>
              <a:pPr/>
              <a:t>2/14/19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DDCB162-484C-4D72-97B9-448A362DFBF8}" type="datetime1">
              <a:rPr lang="en-US" smtClean="0"/>
              <a:pPr/>
              <a:t>2/14/19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E024C28-0684-4A4F-A5BE-343D5AF56189}" type="datetime1">
              <a:rPr lang="en-US" smtClean="0"/>
              <a:pPr/>
              <a:t>2/14/19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3DBF123-81A3-47B0-B639-A60ABBDA6C2A}" type="datetime1">
              <a:rPr lang="en-US" smtClean="0"/>
              <a:pPr/>
              <a:t>2/14/19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F62EA46-67E3-4392-915A-30B5B167A7CB}"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C4F523E-53B0-48C1-8407-BC499F5E4BAB}" type="datetime1">
              <a:rPr lang="en-US" smtClean="0"/>
              <a:pPr/>
              <a:t>2/14/19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C8C107C-4458-49C4-B9F6-4CA127C81789}" type="datetime1">
              <a:rPr lang="en-US" smtClean="0"/>
              <a:pPr/>
              <a:t>2/14/19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F817C-2E5E-426B-964A-DCCF0A1F4B1E}" type="datetime1">
              <a:rPr lang="en-US" smtClean="0"/>
              <a:pPr/>
              <a:t>2/14/19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771956-BBB0-4A57-AE11-E2353638EBBE}"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991CFB-A5D3-40E0-BFDE-FB4E0A2E2B41}" type="datetime1">
              <a:rPr lang="en-US" smtClean="0"/>
              <a:pPr/>
              <a:t>2/14/19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2127294-974D-4661-914B-4ED87CEBFDD8}" type="datetime1">
              <a:rPr lang="en-US" smtClean="0"/>
              <a:pPr/>
              <a:t>2/14/19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1" Type="http://schemas.openxmlformats.org/officeDocument/2006/relationships/hyperlink" Target="http://www.thisibelieve.org/" TargetMode="External"/><Relationship Id="rId12" Type="http://schemas.openxmlformats.org/officeDocument/2006/relationships/hyperlink" Target="http://www.ted.com/" TargetMode="External"/><Relationship Id="rId13" Type="http://schemas.openxmlformats.org/officeDocument/2006/relationships/hyperlink" Target="http://www.thisamericanlife.org/" TargetMode="External"/><Relationship Id="rId1" Type="http://schemas.openxmlformats.org/officeDocument/2006/relationships/slideLayout" Target="../slideLayouts/slideLayout2.xml"/><Relationship Id="rId2" Type="http://schemas.openxmlformats.org/officeDocument/2006/relationships/hyperlink" Target="http://www.bbc.com/" TargetMode="External"/><Relationship Id="rId3" Type="http://schemas.openxmlformats.org/officeDocument/2006/relationships/hyperlink" Target="http://www.voa.com/" TargetMode="External"/><Relationship Id="rId4" Type="http://schemas.openxmlformats.org/officeDocument/2006/relationships/hyperlink" Target="http://www.npr.org/programs/ted-radio-hour" TargetMode="External"/><Relationship Id="rId5" Type="http://schemas.openxmlformats.org/officeDocument/2006/relationships/hyperlink" Target="http://www.sciencefriday.com/" TargetMode="External"/><Relationship Id="rId6" Type="http://schemas.openxmlformats.org/officeDocument/2006/relationships/hyperlink" Target="http://www.marketplace.org/" TargetMode="External"/><Relationship Id="rId7" Type="http://schemas.openxmlformats.org/officeDocument/2006/relationships/hyperlink" Target="http://www.themoth.org/" TargetMode="External"/><Relationship Id="rId8" Type="http://schemas.openxmlformats.org/officeDocument/2006/relationships/hyperlink" Target="http://www.snapjudgment.org/" TargetMode="External"/><Relationship Id="rId9" Type="http://schemas.openxmlformats.org/officeDocument/2006/relationships/hyperlink" Target="http://www.radiolab.org/" TargetMode="External"/><Relationship Id="rId10" Type="http://schemas.openxmlformats.org/officeDocument/2006/relationships/hyperlink" Target="http://www.storycorps.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5"/>
            <a:ext cx="10515600" cy="1914436"/>
          </a:xfrm>
        </p:spPr>
        <p:txBody>
          <a:bodyPr>
            <a:noAutofit/>
          </a:bodyPr>
          <a:lstStyle/>
          <a:p>
            <a:pPr marL="228600" lvl="0" indent="-228600" algn="ctr">
              <a:spcBef>
                <a:spcPts val="1000"/>
              </a:spcBef>
            </a:pPr>
            <a:r>
              <a:rPr lang="en-US" sz="40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effectLst>
                  <a:outerShdw blurRad="38100" dist="38100" dir="2700000" algn="tl">
                    <a:srgbClr val="000000">
                      <a:alpha val="43137"/>
                    </a:srgbClr>
                  </a:outerShdw>
                </a:effectLst>
                <a:latin typeface="Times New Roman" panose="02020603050405020304" pitchFamily="18" charset="0"/>
                <a:ea typeface="+mn-ea"/>
                <a:cs typeface="Times New Roman" panose="02020603050405020304" pitchFamily="18" charset="0"/>
              </a:rPr>
              <a:t>Helping Students Find Their Voice in English: Speaking Exercises to Improve Fluency and Clarity</a:t>
            </a:r>
            <a:r>
              <a:rPr lang="en-US" sz="40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effectLst>
                  <a:outerShdw blurRad="38100" dist="38100" dir="2700000" algn="tl">
                    <a:srgbClr val="000000">
                      <a:alpha val="43137"/>
                    </a:srgbClr>
                  </a:outerShdw>
                </a:effectLst>
                <a:ea typeface="+mn-ea"/>
                <a:cs typeface="+mn-cs"/>
              </a:rPr>
              <a:t/>
            </a:r>
            <a:br>
              <a:rPr lang="en-US" sz="4000" dirty="0">
                <a:gradFill>
                  <a:gsLst>
                    <a:gs pos="34000">
                      <a:prstClr val="white">
                        <a:lumMod val="93000"/>
                      </a:prstClr>
                    </a:gs>
                    <a:gs pos="0">
                      <a:prstClr val="black">
                        <a:lumMod val="25000"/>
                        <a:lumOff val="75000"/>
                      </a:prstClr>
                    </a:gs>
                    <a:gs pos="100000">
                      <a:srgbClr val="94D7E4">
                        <a:lumMod val="0"/>
                        <a:lumOff val="100000"/>
                      </a:srgbClr>
                    </a:gs>
                  </a:gsLst>
                  <a:lin ang="4800000" scaled="0"/>
                </a:gradFill>
                <a:effectLst>
                  <a:outerShdw blurRad="38100" dist="38100" dir="2700000" algn="tl">
                    <a:srgbClr val="000000">
                      <a:alpha val="43137"/>
                    </a:srgbClr>
                  </a:outerShdw>
                </a:effectLst>
                <a:ea typeface="+mn-ea"/>
                <a:cs typeface="+mn-cs"/>
              </a:rPr>
            </a:br>
            <a:endParaRPr lang="en-US" sz="4000" dirty="0">
              <a:effectLst>
                <a:outerShdw blurRad="38100" dist="38100" dir="2700000" algn="tl">
                  <a:srgbClr val="000000">
                    <a:alpha val="43137"/>
                  </a:srgbClr>
                </a:outerShdw>
              </a:effectLst>
            </a:endParaRPr>
          </a:p>
        </p:txBody>
      </p:sp>
      <p:sp>
        <p:nvSpPr>
          <p:cNvPr id="3" name="Subtitle 2"/>
          <p:cNvSpPr>
            <a:spLocks noGrp="1"/>
          </p:cNvSpPr>
          <p:nvPr>
            <p:ph idx="1"/>
          </p:nvPr>
        </p:nvSpPr>
        <p:spPr>
          <a:xfrm>
            <a:off x="1120000" y="2056581"/>
            <a:ext cx="10233800" cy="4120382"/>
          </a:xfrm>
        </p:spPr>
        <p:txBody>
          <a:bodyPr>
            <a:normAutofit/>
          </a:bodyPr>
          <a:lstStyle/>
          <a:p>
            <a:pPr marL="0" indent="0" algn="ctr">
              <a:buNone/>
            </a:pPr>
            <a:endParaRPr lang="en-US" dirty="0" smtClean="0"/>
          </a:p>
          <a:p>
            <a:pPr marL="0" indent="0" algn="ctr">
              <a:buNone/>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Eric H. Roth</a:t>
            </a:r>
          </a:p>
          <a:p>
            <a:pPr marL="0" indent="0" algn="ctr">
              <a:buNone/>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Mark </a:t>
            </a: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Treston</a:t>
            </a:r>
          </a:p>
          <a:p>
            <a:pPr marL="0" indent="0" algn="ctr">
              <a:buNone/>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Karen </a:t>
            </a:r>
            <a:r>
              <a:rPr lang="en-US" sz="2400" b="1" dirty="0" err="1"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Kossar</a:t>
            </a:r>
            <a:endPar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lgn="ctr">
              <a:buNone/>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February</a:t>
            </a: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15, 2019</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r>
              <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marL="0" indent="0" algn="ctr">
              <a:buNone/>
            </a:pPr>
            <a:r>
              <a:rPr lang="en-US" sz="24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Global Innovation School</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0" indent="0" algn="ctr">
              <a:buNone/>
            </a:pP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6D22F896-40B5-4ADD-8801-0D06FADFA095}" type="slidenum">
              <a:rPr lang="en-US" smtClean="0"/>
              <a:pPr/>
              <a:t>1</a:t>
            </a:fld>
            <a:endParaRPr lang="en-US" dirty="0"/>
          </a:p>
        </p:txBody>
      </p:sp>
    </p:spTree>
    <p:extLst>
      <p:ext uri="{BB962C8B-B14F-4D97-AF65-F5344CB8AC3E}">
        <p14:creationId xmlns:p14="http://schemas.microsoft.com/office/powerpoint/2010/main" val="241480819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54034"/>
            <a:ext cx="10515600" cy="809897"/>
          </a:xfrm>
        </p:spPr>
        <p:txBody>
          <a:bodyPr>
            <a:normAutofit fontScale="90000"/>
          </a:bodyPr>
          <a:lstStyle/>
          <a:p>
            <a:pPr algn="ct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Hedging Language </a:t>
            </a:r>
            <a:b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Using quotes, </a:t>
            </a:r>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proverbs and slogans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the classroom</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120000" y="2638697"/>
            <a:ext cx="10233800" cy="3905793"/>
          </a:xfrm>
        </p:spPr>
        <p:txBody>
          <a:bodyPr>
            <a:normAutofit/>
          </a:bodyPr>
          <a:lstStyle/>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“Father Knows Best”</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“Just Do It”</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 Pain no Gain”</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“When in Rome, do as the Romans”</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“I’m Loving it”</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Less is more</a:t>
            </a:r>
          </a:p>
          <a:p>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“Off the Wall”</a:t>
            </a:r>
            <a:endPar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10</a:t>
            </a:fld>
            <a:endParaRPr lang="en-US" dirty="0"/>
          </a:p>
        </p:txBody>
      </p:sp>
    </p:spTree>
    <p:extLst>
      <p:ext uri="{BB962C8B-B14F-4D97-AF65-F5344CB8AC3E}">
        <p14:creationId xmlns:p14="http://schemas.microsoft.com/office/powerpoint/2010/main" val="17115338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Facts about Spoken English</a:t>
            </a:r>
            <a:endParaRPr lang="en-US" dirty="0"/>
          </a:p>
        </p:txBody>
      </p:sp>
      <p:sp>
        <p:nvSpPr>
          <p:cNvPr id="3" name="Content Placeholder 2"/>
          <p:cNvSpPr>
            <a:spLocks noGrp="1"/>
          </p:cNvSpPr>
          <p:nvPr>
            <p:ph idx="1"/>
          </p:nvPr>
        </p:nvSpPr>
        <p:spPr/>
        <p:txBody>
          <a:bodyPr/>
          <a:lstStyle/>
          <a:p>
            <a:r>
              <a:rPr lang="en-US" dirty="0" smtClean="0"/>
              <a:t>Top 200 words used in spoken English include the most common verbs and prepositions</a:t>
            </a:r>
          </a:p>
          <a:p>
            <a:r>
              <a:rPr lang="en-US" dirty="0" smtClean="0"/>
              <a:t>The most difficult aspect of learning American English is the use of Phrasal Verbs or Prepositional Phrases</a:t>
            </a:r>
          </a:p>
          <a:p>
            <a:r>
              <a:rPr lang="en-US" dirty="0" smtClean="0"/>
              <a:t>Average American uses 1,000 words = 85% of daily communication</a:t>
            </a:r>
          </a:p>
          <a:p>
            <a:r>
              <a:rPr lang="en-US" dirty="0" smtClean="0"/>
              <a:t>10 Nouns x 10 Verbs x 10 Adjectives = 1,000 words</a:t>
            </a:r>
          </a:p>
          <a:p>
            <a:r>
              <a:rPr lang="en-US" dirty="0" smtClean="0"/>
              <a:t>Approximately one new word is added to the English language every two hours</a:t>
            </a:r>
          </a:p>
          <a:p>
            <a:r>
              <a:rPr lang="en-US" dirty="0" smtClean="0"/>
              <a:t>Currently 1 billion people around the world are learning English</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927314"/>
          </a:xfrm>
        </p:spPr>
        <p:txBody>
          <a:bodyPr>
            <a:normAutofit fontScale="90000"/>
          </a:bodyPr>
          <a:lstStyle/>
          <a:p>
            <a:pPr algn="ct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Simple Pronunciation Exercises for Common Mistakes</a:t>
            </a:r>
            <a:b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1120000" y="2292439"/>
            <a:ext cx="10233800" cy="3884524"/>
          </a:xfrm>
        </p:spPr>
        <p:txBody>
          <a:bodyPr/>
          <a:lstStyle/>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Short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 Long Vowels</a:t>
            </a:r>
          </a:p>
          <a:p>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Voice/Voiceless</a:t>
            </a:r>
          </a:p>
          <a:p>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Initial, Middle, and </a:t>
            </a:r>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Final Consonants</a:t>
            </a:r>
          </a:p>
          <a:p>
            <a:r>
              <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Stress: Verb vs. </a:t>
            </a:r>
            <a:r>
              <a:rPr lang="en-US" sz="40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Noun</a:t>
            </a:r>
          </a:p>
          <a:p>
            <a:pPr marL="0" indent="0">
              <a:buNone/>
            </a:pPr>
            <a:endParaRPr lang="en-US" sz="40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2714629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rPr>
              <a:t>Spies Like Us</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r>
              <a:rPr lang="en-US" sz="3600" dirty="0" smtClean="0">
                <a:latin typeface="Times New Roman" panose="02020603050405020304" pitchFamily="18" charset="0"/>
                <a:cs typeface="Times New Roman" panose="02020603050405020304" pitchFamily="18" charset="0"/>
              </a:rPr>
              <a:t>TV Show “The Americans”</a:t>
            </a:r>
          </a:p>
          <a:p>
            <a:r>
              <a:rPr lang="en-US" sz="3600" dirty="0" smtClean="0">
                <a:latin typeface="Times New Roman" panose="02020603050405020304" pitchFamily="18" charset="0"/>
                <a:cs typeface="Times New Roman" panose="02020603050405020304" pitchFamily="18" charset="0"/>
              </a:rPr>
              <a:t>How did Soviet spies learn native English?</a:t>
            </a:r>
          </a:p>
          <a:p>
            <a:r>
              <a:rPr lang="en-US" sz="3600" dirty="0" smtClean="0">
                <a:latin typeface="Times New Roman" panose="02020603050405020304" pitchFamily="18" charset="0"/>
                <a:cs typeface="Times New Roman" panose="02020603050405020304" pitchFamily="18" charset="0"/>
              </a:rPr>
              <a:t>Children learn through interaction, so should we</a:t>
            </a:r>
          </a:p>
          <a:p>
            <a:r>
              <a:rPr lang="en-US" sz="3600" dirty="0" smtClean="0">
                <a:latin typeface="Times New Roman" panose="02020603050405020304" pitchFamily="18" charset="0"/>
                <a:cs typeface="Times New Roman" panose="02020603050405020304" pitchFamily="18" charset="0"/>
              </a:rPr>
              <a:t>Phrasal Verbs/Prepositional Phrases</a:t>
            </a:r>
          </a:p>
          <a:p>
            <a:r>
              <a:rPr lang="en-US" sz="3600" dirty="0" smtClean="0">
                <a:latin typeface="Times New Roman" panose="02020603050405020304" pitchFamily="18" charset="0"/>
                <a:cs typeface="Times New Roman" panose="02020603050405020304" pitchFamily="18" charset="0"/>
              </a:rPr>
              <a:t>Contractions</a:t>
            </a:r>
          </a:p>
          <a:p>
            <a:r>
              <a:rPr lang="en-US" sz="3600" dirty="0" smtClean="0">
                <a:latin typeface="Times New Roman" panose="02020603050405020304" pitchFamily="18" charset="0"/>
                <a:cs typeface="Times New Roman" panose="02020603050405020304" pitchFamily="18" charset="0"/>
              </a:rPr>
              <a:t>Prefixes/Suffixes</a:t>
            </a:r>
            <a:endParaRPr lang="en-US" sz="36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13</a:t>
            </a:fld>
            <a:endParaRPr lang="en-US" dirty="0"/>
          </a:p>
        </p:txBody>
      </p:sp>
    </p:spTree>
    <p:extLst>
      <p:ext uri="{BB962C8B-B14F-4D97-AF65-F5344CB8AC3E}">
        <p14:creationId xmlns:p14="http://schemas.microsoft.com/office/powerpoint/2010/main" val="565221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CEFR LEVEL Description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A1 Can understand and use familiar everyday expressions and very basic phrases aimed at the satisfaction of needs of a concrete type. Can introduce him/her and others and can ask and answer questions about personal details such as where he/she lives, people he/she knows and things he/she has. Can interact in a simple way provided the other person talks slowly and clearly and is prepared to help. </a:t>
            </a:r>
          </a:p>
          <a:p>
            <a:r>
              <a:rPr lang="en-US" dirty="0" smtClean="0"/>
              <a:t>A2 Can understand sentences and frequently used expressions related to areas of most immediate relevance (e.g. very basic personal and family information, shopping, local geography, employment). Can communicate in simple and routine tasks requiring a simple and direct exchange of information on familiar and routine matters. Can describe in simple terms aspects of his/her background, immediate environment and matters in areas of immediate need. </a:t>
            </a:r>
          </a:p>
          <a:p>
            <a:pPr>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CEFR B1 and B2 </a:t>
            </a:r>
            <a:r>
              <a:rPr lang="en-US" dirty="0" err="1" smtClean="0"/>
              <a:t>Decription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B1 Can understand the main points of clear standard input on familiar matters  regularly encountered in work, school, leisure, etc. Can deal with most situations likely to arise whilst travelling in an area where the language is spoken. Can produce simple connected text on topics which are familiar or of personal interest.  Can describe experiences and events, dreams, hopes   ambitions and briefly give reasons and explanations for opinions and plans. </a:t>
            </a:r>
          </a:p>
          <a:p>
            <a:r>
              <a:rPr lang="en-US" dirty="0" smtClean="0"/>
              <a:t>B2 Can understand the main ideas of complex text on both concrete and abstract topics, including technical discussions in his/her field of specialization. Can interact with a degree of fluency and spontaneity that makes regular interaction with native speakers quite possible without strain for either party. Can produce clear, detailed text on a wide range of subjects and explain a viewpoint on a topical issue giving the advantages and disadvantages of various options. </a:t>
            </a:r>
          </a:p>
          <a:p>
            <a:pPr>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CEFR C1 and C2 Description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C1 Can understand a wide range of demanding, longer texts, and recognize implicit meaning. Can express him/her fluently and spontaneously without much obvious searching for expressions. Can use language flexibly and effectively for social, academic and professional purposes. Can produce clear, well structured, detailed text on complex subjects, showing controlled use of organizational patterns, connectors and cohesive devices. </a:t>
            </a:r>
          </a:p>
          <a:p>
            <a:r>
              <a:rPr lang="en-US" dirty="0" smtClean="0"/>
              <a:t>C2 Can understand with ease virtually everything heard or read. Can summarize information from different spoken and written sources, reconstructing arguments and accounts in a coherent presentation. Can express him/herself spontaneously, very fluently and precisely, differentiating finer shades of meaning even in more complex situations.</a:t>
            </a:r>
          </a:p>
          <a:p>
            <a:pPr>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RESOURCES</a:t>
            </a:r>
            <a:endParaRPr lang="en-US" dirty="0"/>
          </a:p>
        </p:txBody>
      </p:sp>
      <p:sp>
        <p:nvSpPr>
          <p:cNvPr id="3" name="Content Placeholder 2"/>
          <p:cNvSpPr>
            <a:spLocks noGrp="1"/>
          </p:cNvSpPr>
          <p:nvPr>
            <p:ph idx="1"/>
          </p:nvPr>
        </p:nvSpPr>
        <p:spPr>
          <a:xfrm>
            <a:off x="1120000" y="1528354"/>
            <a:ext cx="10233800" cy="4898572"/>
          </a:xfrm>
        </p:spPr>
        <p:txBody>
          <a:bodyPr>
            <a:normAutofit fontScale="40000" lnSpcReduction="20000"/>
          </a:bodyPr>
          <a:lstStyle/>
          <a:p>
            <a:pPr>
              <a:buNone/>
            </a:pPr>
            <a:r>
              <a:rPr lang="en-US" sz="6200" b="1" dirty="0" smtClean="0">
                <a:latin typeface="Times New Roman" pitchFamily="18" charset="0"/>
                <a:cs typeface="Times New Roman" pitchFamily="18" charset="0"/>
              </a:rPr>
              <a:t>Radio: </a:t>
            </a:r>
          </a:p>
          <a:p>
            <a:r>
              <a:rPr lang="en-US" sz="3700" b="1" dirty="0" smtClean="0">
                <a:latin typeface="Times New Roman" pitchFamily="18" charset="0"/>
                <a:cs typeface="Times New Roman" pitchFamily="18" charset="0"/>
              </a:rPr>
              <a:t>BBC Radio		</a:t>
            </a:r>
            <a:r>
              <a:rPr lang="en-US" sz="3700" b="1" dirty="0" smtClean="0">
                <a:latin typeface="Times New Roman" pitchFamily="18" charset="0"/>
                <a:cs typeface="Times New Roman" pitchFamily="18" charset="0"/>
                <a:hlinkClick r:id="rId2"/>
              </a:rPr>
              <a:t>www.bbc.com</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Voice of America		</a:t>
            </a:r>
            <a:r>
              <a:rPr lang="en-US" sz="3700" b="1" dirty="0" smtClean="0">
                <a:latin typeface="Times New Roman" pitchFamily="18" charset="0"/>
                <a:cs typeface="Times New Roman" pitchFamily="18" charset="0"/>
                <a:hlinkClick r:id="rId3"/>
              </a:rPr>
              <a:t>www.voa.com</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TED Radio Hour 		 </a:t>
            </a:r>
            <a:r>
              <a:rPr lang="en-US" sz="3700" b="1" dirty="0" smtClean="0">
                <a:latin typeface="Times New Roman" pitchFamily="18" charset="0"/>
                <a:cs typeface="Times New Roman" pitchFamily="18" charset="0"/>
                <a:hlinkClick r:id="rId4"/>
              </a:rPr>
              <a:t>http://www.npr.org/programs/ted-radio-hour</a:t>
            </a:r>
            <a:endParaRPr lang="en-US" sz="3700" b="1" dirty="0" smtClean="0">
              <a:latin typeface="Times New Roman" pitchFamily="18" charset="0"/>
              <a:cs typeface="Times New Roman" pitchFamily="18" charset="0"/>
            </a:endParaRPr>
          </a:p>
          <a:p>
            <a:r>
              <a:rPr lang="en-US" sz="3700" b="1" dirty="0" smtClean="0">
                <a:latin typeface="Times New Roman" pitchFamily="18" charset="0"/>
                <a:cs typeface="Times New Roman" pitchFamily="18" charset="0"/>
              </a:rPr>
              <a:t>Science Fridays		</a:t>
            </a:r>
            <a:r>
              <a:rPr lang="en-US" sz="3700" b="1" dirty="0" smtClean="0">
                <a:latin typeface="Times New Roman" pitchFamily="18" charset="0"/>
                <a:cs typeface="Times New Roman" pitchFamily="18" charset="0"/>
                <a:hlinkClick r:id="rId5"/>
              </a:rPr>
              <a:t>www.sciencefriday.com</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 Marketplace Radio	</a:t>
            </a:r>
            <a:r>
              <a:rPr lang="en-US" sz="3700" b="1" dirty="0" smtClean="0">
                <a:latin typeface="Times New Roman" pitchFamily="18" charset="0"/>
                <a:cs typeface="Times New Roman" pitchFamily="18" charset="0"/>
                <a:hlinkClick r:id="rId6"/>
              </a:rPr>
              <a:t>www.marketplace.org</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The Moth Radio 		</a:t>
            </a:r>
            <a:r>
              <a:rPr lang="en-US" sz="3700" b="1" dirty="0" smtClean="0">
                <a:latin typeface="Times New Roman" pitchFamily="18" charset="0"/>
                <a:cs typeface="Times New Roman" pitchFamily="18" charset="0"/>
                <a:hlinkClick r:id="rId7"/>
              </a:rPr>
              <a:t>www.themoth.org</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Snap Judgment 		</a:t>
            </a:r>
            <a:r>
              <a:rPr lang="en-US" sz="3700" b="1" dirty="0" smtClean="0">
                <a:latin typeface="Times New Roman" pitchFamily="18" charset="0"/>
                <a:cs typeface="Times New Roman" pitchFamily="18" charset="0"/>
                <a:hlinkClick r:id="rId8"/>
              </a:rPr>
              <a:t>www.snapjudgment.org</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rPr>
              <a:t>Radio Lab		</a:t>
            </a:r>
            <a:r>
              <a:rPr lang="en-US" sz="3700" b="1" dirty="0" smtClean="0">
                <a:latin typeface="Times New Roman" pitchFamily="18" charset="0"/>
                <a:cs typeface="Times New Roman" pitchFamily="18" charset="0"/>
                <a:hlinkClick r:id="rId9"/>
              </a:rPr>
              <a:t>www.radiolab.org</a:t>
            </a:r>
            <a:r>
              <a:rPr lang="en-US" sz="3700" b="1" dirty="0" smtClean="0">
                <a:latin typeface="Times New Roman" pitchFamily="18" charset="0"/>
                <a:cs typeface="Times New Roman" pitchFamily="18" charset="0"/>
              </a:rPr>
              <a:t> </a:t>
            </a:r>
            <a:endParaRPr lang="en-US" sz="3300" b="1" dirty="0" smtClean="0">
              <a:latin typeface="Times New Roman" pitchFamily="18" charset="0"/>
              <a:cs typeface="Times New Roman" pitchFamily="18" charset="0"/>
            </a:endParaRPr>
          </a:p>
          <a:p>
            <a:pPr>
              <a:buNone/>
            </a:pPr>
            <a:r>
              <a:rPr lang="en-US" sz="6200" b="1" dirty="0" smtClean="0">
                <a:latin typeface="Times New Roman" pitchFamily="18" charset="0"/>
                <a:cs typeface="Times New Roman" pitchFamily="18" charset="0"/>
              </a:rPr>
              <a:t>Websites for Insights/Stories on American Culture: </a:t>
            </a:r>
          </a:p>
          <a:p>
            <a:r>
              <a:rPr lang="en-US" sz="3700" b="1" dirty="0" smtClean="0">
                <a:latin typeface="Times New Roman" pitchFamily="18" charset="0"/>
                <a:cs typeface="Times New Roman" pitchFamily="18" charset="0"/>
                <a:hlinkClick r:id="rId10"/>
              </a:rPr>
              <a:t>www.storycorps.org</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hlinkClick r:id="rId11"/>
              </a:rPr>
              <a:t>www.thisIbelieve.org</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hlinkClick r:id="rId12"/>
              </a:rPr>
              <a:t>www.TED.com</a:t>
            </a:r>
            <a:r>
              <a:rPr lang="en-US" sz="3700" b="1" dirty="0" smtClean="0">
                <a:latin typeface="Times New Roman" pitchFamily="18" charset="0"/>
                <a:cs typeface="Times New Roman" pitchFamily="18" charset="0"/>
              </a:rPr>
              <a:t> 			</a:t>
            </a:r>
          </a:p>
          <a:p>
            <a:r>
              <a:rPr lang="en-US" sz="3700" b="1" dirty="0" smtClean="0">
                <a:latin typeface="Times New Roman" pitchFamily="18" charset="0"/>
                <a:cs typeface="Times New Roman" pitchFamily="18" charset="0"/>
                <a:hlinkClick r:id="rId13"/>
              </a:rPr>
              <a:t>www.thisAmericanLife.org</a:t>
            </a:r>
            <a:r>
              <a:rPr lang="en-US" sz="3700" b="1" dirty="0" smtClean="0">
                <a:latin typeface="Times New Roman" pitchFamily="18" charset="0"/>
                <a:cs typeface="Times New Roman" pitchFamily="18" charset="0"/>
              </a:rPr>
              <a:t> </a:t>
            </a:r>
            <a:r>
              <a:rPr lang="en-US" dirty="0" smtClean="0"/>
              <a:t>	</a:t>
            </a:r>
          </a:p>
          <a:p>
            <a:pPr>
              <a:buNone/>
            </a:pPr>
            <a:r>
              <a:rPr lang="en-US" dirty="0" smtClean="0"/>
              <a:t> </a:t>
            </a:r>
          </a:p>
          <a:p>
            <a:pPr>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17</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rPr>
              <a:t>Questionnaire</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marL="0" indent="0">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Name: ______________________________________</a:t>
            </a:r>
          </a:p>
          <a:p>
            <a:pPr marL="0" indent="0">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Current Teaching Position: _______________________________</a:t>
            </a:r>
          </a:p>
          <a:p>
            <a:pPr marL="0" indent="0">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Classroom Student Profile: _______________________________</a:t>
            </a:r>
          </a:p>
          <a:p>
            <a:pPr marL="0" indent="0">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Typical Class Size: ____________</a:t>
            </a:r>
          </a:p>
          <a:p>
            <a:pPr marL="0" indent="0">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What’s your favorite speaking skills activities/exercise? Why?</a:t>
            </a:r>
          </a:p>
          <a:p>
            <a:pPr marL="0" indent="0">
              <a:buNone/>
            </a:pPr>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________________________________________________________________________________________________________________________________________________________________________</a:t>
            </a: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2</a:t>
            </a:fld>
            <a:endParaRPr lang="en-US" dirty="0"/>
          </a:p>
        </p:txBody>
      </p:sp>
    </p:spTree>
    <p:extLst>
      <p:ext uri="{BB962C8B-B14F-4D97-AF65-F5344CB8AC3E}">
        <p14:creationId xmlns:p14="http://schemas.microsoft.com/office/powerpoint/2010/main" val="15138471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8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Teaching English: Then and Now</a:t>
            </a:r>
            <a:r>
              <a:rPr lang="en-US" sz="4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r>
            <a:br>
              <a:rPr lang="en-US" sz="4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en-US" sz="4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62500" lnSpcReduction="20000"/>
          </a:bodyPr>
          <a:lstStyle/>
          <a:p>
            <a:r>
              <a:rPr lang="en-US"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1819</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lvl="0"/>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en-US"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1919</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lvl="0"/>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lvl="0"/>
            <a:r>
              <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r>
              <a:rPr lang="en-US" sz="32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2019</a:t>
            </a:r>
            <a:endParaRPr lang="en-US" sz="32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en-US" dirty="0"/>
              <a:t> </a:t>
            </a:r>
          </a:p>
          <a:p>
            <a:pPr lvl="0"/>
            <a:r>
              <a:rPr lang="en-US" dirty="0"/>
              <a:t> </a:t>
            </a:r>
          </a:p>
          <a:p>
            <a:pPr lvl="0"/>
            <a:r>
              <a:rPr lang="en-US" dirty="0"/>
              <a:t> </a:t>
            </a:r>
          </a:p>
          <a:p>
            <a:pPr lvl="0"/>
            <a:r>
              <a:rPr lang="en-US" dirty="0"/>
              <a:t> </a:t>
            </a:r>
          </a:p>
          <a:p>
            <a:pPr lvl="0"/>
            <a:r>
              <a:rPr lang="en-US" dirty="0"/>
              <a:t> </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3</a:t>
            </a:fld>
            <a:endParaRPr lang="en-US" dirty="0"/>
          </a:p>
        </p:txBody>
      </p:sp>
    </p:spTree>
    <p:extLst>
      <p:ext uri="{BB962C8B-B14F-4D97-AF65-F5344CB8AC3E}">
        <p14:creationId xmlns:p14="http://schemas.microsoft.com/office/powerpoint/2010/main" val="1502697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 y="914400"/>
            <a:ext cx="12192000" cy="5262563"/>
          </a:xfrm>
        </p:spPr>
        <p:txBody>
          <a:bodyPr>
            <a:normAutofit/>
          </a:bodyPr>
          <a:lstStyle/>
          <a:p>
            <a:pPr marL="0" indent="0" algn="ctr">
              <a:buNone/>
            </a:pPr>
            <a:r>
              <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“Finally, in the teaching-based approach, students must prove that they have received the information transferred to them – that they quite literally “get it.” As we will see, however, in the new culture of learning the point is to embrace what we don’t know, come up with better questions about it, and continue asking those questions in order to learn more and more, both incrementally and exponentially. The goal is for each of us to take the world in and make it part of ourselves. In doing so, it turns out, we can re-create it.”</a:t>
            </a:r>
          </a:p>
          <a:p>
            <a:pPr marL="0" indent="0" algn="ctr">
              <a:buNone/>
            </a:pPr>
            <a:endParaRPr lang="en-US" dirty="0" smtClean="0">
              <a:effectLst>
                <a:outerShdw blurRad="38100" dist="38100" dir="2700000" algn="tl">
                  <a:srgbClr val="000000">
                    <a:alpha val="43137"/>
                  </a:srgbClr>
                </a:outerShdw>
              </a:effectLst>
            </a:endParaRPr>
          </a:p>
          <a:p>
            <a:pPr marL="0" indent="0" algn="ctr">
              <a:buNone/>
            </a:pPr>
            <a:r>
              <a:rPr lang="en-US" dirty="0" smtClean="0">
                <a:effectLst>
                  <a:outerShdw blurRad="38100" dist="38100" dir="2700000" algn="tl">
                    <a:srgbClr val="000000">
                      <a:alpha val="43137"/>
                    </a:srgbClr>
                  </a:outerShdw>
                </a:effectLst>
              </a:rPr>
              <a:t>Thomas</a:t>
            </a:r>
            <a:r>
              <a:rPr lang="en-US" dirty="0">
                <a:effectLst>
                  <a:outerShdw blurRad="38100" dist="38100" dir="2700000" algn="tl">
                    <a:srgbClr val="000000">
                      <a:alpha val="43137"/>
                    </a:srgbClr>
                  </a:outerShdw>
                </a:effectLst>
              </a:rPr>
              <a:t>, D., Brown, J.S. </a:t>
            </a:r>
            <a:r>
              <a:rPr lang="en-US" i="1" dirty="0">
                <a:effectLst>
                  <a:outerShdw blurRad="38100" dist="38100" dir="2700000" algn="tl">
                    <a:srgbClr val="000000">
                      <a:alpha val="43137"/>
                    </a:srgbClr>
                  </a:outerShdw>
                </a:effectLst>
              </a:rPr>
              <a:t>“A New Culture of Learning: Cultivating the Imagination for a World of Constant Change”</a:t>
            </a:r>
            <a:r>
              <a:rPr lang="en-US" dirty="0">
                <a:effectLst>
                  <a:outerShdw blurRad="38100" dist="38100" dir="2700000" algn="tl">
                    <a:srgbClr val="000000">
                      <a:alpha val="43137"/>
                    </a:srgbClr>
                  </a:outerShdw>
                </a:effectLst>
              </a:rPr>
              <a:t>2011 </a:t>
            </a:r>
          </a:p>
          <a:p>
            <a:pPr marL="0" indent="0" algn="ctr">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4</a:t>
            </a:fld>
            <a:endParaRPr lang="en-US" dirty="0"/>
          </a:p>
        </p:txBody>
      </p:sp>
    </p:spTree>
    <p:extLst>
      <p:ext uri="{BB962C8B-B14F-4D97-AF65-F5344CB8AC3E}">
        <p14:creationId xmlns:p14="http://schemas.microsoft.com/office/powerpoint/2010/main" val="983539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8192" y="991673"/>
            <a:ext cx="9028090" cy="4720395"/>
          </a:xfrm>
          <a:prstGeom prst="rect">
            <a:avLst/>
          </a:prstGeom>
        </p:spPr>
        <p:txBody>
          <a:bodyPr wrap="square">
            <a:spAutoFit/>
          </a:bodyPr>
          <a:lstStyle/>
          <a:p>
            <a:pPr marR="0" lvl="0">
              <a:lnSpc>
                <a:spcPct val="107000"/>
              </a:lnSpc>
              <a:spcBef>
                <a:spcPts val="0"/>
              </a:spcBef>
              <a:spcAft>
                <a:spcPts val="0"/>
              </a:spcAft>
            </a:pPr>
            <a:endParaRPr lang="en-US" sz="24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24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My </a:t>
            </a: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Students can __________ in English:</a:t>
            </a:r>
          </a:p>
          <a:p>
            <a:pPr marL="342900" marR="0" lvl="0" indent="-342900">
              <a:lnSpc>
                <a:spcPct val="107000"/>
              </a:lnSpc>
              <a:spcBef>
                <a:spcPts val="0"/>
              </a:spcBef>
              <a:spcAft>
                <a:spcPts val="0"/>
              </a:spcAft>
              <a:buFont typeface="+mj-lt"/>
              <a:buAutoNum type="arabicPeriod"/>
            </a:pPr>
            <a:r>
              <a:rPr lang="en-US" sz="24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80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a:lnSpc>
                <a:spcPct val="107000"/>
              </a:lnSpc>
              <a:spcAft>
                <a:spcPts val="800"/>
              </a:spcAft>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My Students can’t __________ in English:</a:t>
            </a:r>
          </a:p>
          <a:p>
            <a:pPr marL="342900" marR="0" lvl="0" indent="-342900">
              <a:lnSpc>
                <a:spcPct val="107000"/>
              </a:lnSpc>
              <a:spcBef>
                <a:spcPts val="0"/>
              </a:spcBef>
              <a:spcAft>
                <a:spcPts val="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__________________________________________________</a:t>
            </a:r>
          </a:p>
          <a:p>
            <a:pPr marL="342900" marR="0" lvl="0" indent="-342900">
              <a:lnSpc>
                <a:spcPct val="107000"/>
              </a:lnSpc>
              <a:spcBef>
                <a:spcPts val="0"/>
              </a:spcBef>
              <a:spcAft>
                <a:spcPts val="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800"/>
              </a:spcAft>
              <a:buFont typeface="+mj-lt"/>
              <a:buAutoNum type="arabicPeriod"/>
            </a:pPr>
            <a:r>
              <a:rPr lang="en-US" sz="24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p:txBody>
      </p:sp>
      <p:sp>
        <p:nvSpPr>
          <p:cNvPr id="3" name="Slide Number Placeholder 2"/>
          <p:cNvSpPr>
            <a:spLocks noGrp="1"/>
          </p:cNvSpPr>
          <p:nvPr>
            <p:ph type="sldNum" sz="quarter" idx="12"/>
          </p:nvPr>
        </p:nvSpPr>
        <p:spPr/>
        <p:txBody>
          <a:bodyPr/>
          <a:lstStyle/>
          <a:p>
            <a:fld id="{6D22F896-40B5-4ADD-8801-0D06FADFA095}" type="slidenum">
              <a:rPr lang="en-US" smtClean="0"/>
              <a:pPr/>
              <a:t>5</a:t>
            </a:fld>
            <a:endParaRPr lang="en-US" dirty="0"/>
          </a:p>
        </p:txBody>
      </p:sp>
    </p:spTree>
    <p:extLst>
      <p:ext uri="{BB962C8B-B14F-4D97-AF65-F5344CB8AC3E}">
        <p14:creationId xmlns:p14="http://schemas.microsoft.com/office/powerpoint/2010/main" val="2398766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1223" y="25758"/>
            <a:ext cx="10779617" cy="6712222"/>
          </a:xfrm>
          <a:prstGeom prst="rect">
            <a:avLst/>
          </a:prstGeom>
        </p:spPr>
        <p:txBody>
          <a:bodyPr wrap="square">
            <a:spAutoFit/>
          </a:bodyPr>
          <a:lstStyle/>
          <a:p>
            <a:pPr>
              <a:lnSpc>
                <a:spcPct val="107000"/>
              </a:lnSpc>
              <a:spcAft>
                <a:spcPts val="800"/>
              </a:spcAft>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My Students like to discuss__________________________</a:t>
            </a:r>
          </a:p>
          <a:p>
            <a:pPr marL="342900" marR="0" lvl="0" indent="-342900">
              <a:lnSpc>
                <a:spcPct val="107000"/>
              </a:lnSpc>
              <a:spcBef>
                <a:spcPts val="0"/>
              </a:spcBef>
              <a:spcAft>
                <a:spcPts val="0"/>
              </a:spcAft>
              <a:buFont typeface="+mj-lt"/>
              <a:buAutoNum type="arabicPeriod"/>
            </a:pP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endPar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endPar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80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a:lnSpc>
                <a:spcPct val="107000"/>
              </a:lnSpc>
              <a:spcAft>
                <a:spcPts val="800"/>
              </a:spcAft>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My students should know how to</a:t>
            </a: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a:t>
            </a:r>
            <a:endPar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__________________________________________________</a:t>
            </a:r>
          </a:p>
          <a:p>
            <a:pPr marL="342900" marR="0" lvl="0" indent="-342900">
              <a:lnSpc>
                <a:spcPct val="107000"/>
              </a:lnSpc>
              <a:spcBef>
                <a:spcPts val="0"/>
              </a:spcBef>
              <a:spcAft>
                <a:spcPts val="800"/>
              </a:spcAft>
              <a:buFont typeface="+mj-lt"/>
              <a:buAutoNum type="arabicPeriod"/>
            </a:pP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marL="342900" marR="0" lvl="0" indent="-342900">
              <a:lnSpc>
                <a:spcPct val="107000"/>
              </a:lnSpc>
              <a:spcBef>
                <a:spcPts val="0"/>
              </a:spcBef>
              <a:spcAft>
                <a:spcPts val="800"/>
              </a:spcAft>
              <a:buFont typeface="+mj-lt"/>
              <a:buAutoNum type="arabicPeriod"/>
            </a:pP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p>
          <a:p>
            <a:pPr>
              <a:lnSpc>
                <a:spcPct val="107000"/>
              </a:lnSpc>
              <a:spcAft>
                <a:spcPts val="800"/>
              </a:spcAft>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My students need to know_______________________________</a:t>
            </a:r>
            <a:endParaRPr lang="en-US"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endParaRPr lang="en-US"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24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__________________________________________________</a:t>
            </a:r>
            <a:endParaRPr lang="en-US" sz="20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endParaRPr lang="en-US" sz="20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mj-lt"/>
              <a:buAutoNum type="arabicPeriod"/>
            </a:pPr>
            <a:r>
              <a:rPr lang="en-US" sz="24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__________________________________________________</a:t>
            </a:r>
            <a:endParaRPr lang="en-US" sz="24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Slide Number Placeholder 2"/>
          <p:cNvSpPr>
            <a:spLocks noGrp="1"/>
          </p:cNvSpPr>
          <p:nvPr>
            <p:ph type="sldNum" sz="quarter" idx="12"/>
          </p:nvPr>
        </p:nvSpPr>
        <p:spPr/>
        <p:txBody>
          <a:bodyPr/>
          <a:lstStyle/>
          <a:p>
            <a:fld id="{6D22F896-40B5-4ADD-8801-0D06FADFA095}" type="slidenum">
              <a:rPr lang="en-US" smtClean="0"/>
              <a:pPr/>
              <a:t>6</a:t>
            </a:fld>
            <a:endParaRPr lang="en-US" dirty="0"/>
          </a:p>
        </p:txBody>
      </p:sp>
    </p:spTree>
    <p:extLst>
      <p:ext uri="{BB962C8B-B14F-4D97-AF65-F5344CB8AC3E}">
        <p14:creationId xmlns:p14="http://schemas.microsoft.com/office/powerpoint/2010/main" val="2710565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 y="940158"/>
            <a:ext cx="12192000" cy="5236805"/>
          </a:xfrm>
        </p:spPr>
        <p:txBody>
          <a:bodyPr/>
          <a:lstStyle/>
          <a:p>
            <a:pPr marL="0" indent="0" algn="ctr">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the digital world, we learn by doing, watching and experiencing. Generally, people don’t take a class or read books or manuals to learn how to use a web browser or e-mail program. The just started doing it, learning by absorption and making tacit connections. And the more they do it, the more they learn. They make connections between and among things that seem familiar. They experiment with what they already know how to do and modify it to meet new challenges or contexts.”</a:t>
            </a:r>
          </a:p>
          <a:p>
            <a:pPr marL="0" indent="0" algn="ctr">
              <a:buNone/>
            </a:pP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Thomas, D., Brown, J.S. </a:t>
            </a:r>
            <a:r>
              <a:rPr lang="en-US" i="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New Culture of Learning: Cultivating the Imagination for a World of Constant Change”</a:t>
            </a:r>
            <a:r>
              <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2011</a:t>
            </a:r>
          </a:p>
          <a:p>
            <a:pPr marL="0" indent="0">
              <a:buNone/>
            </a:pP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1292893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Lists for Compelling Conversations</a:t>
            </a:r>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lvl="0"/>
            <a:r>
              <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Seven tips for a happy and healthy life</a:t>
            </a:r>
          </a:p>
          <a:p>
            <a:pPr lvl="0"/>
            <a:r>
              <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Places to see and things to do </a:t>
            </a:r>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Texas</a:t>
            </a:r>
            <a:endPar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Dream </a:t>
            </a:r>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jobs</a:t>
            </a:r>
            <a:endPar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lvl="0"/>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Favorite movies</a:t>
            </a:r>
          </a:p>
          <a:p>
            <a:pPr lvl="0"/>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Five ways to self-sabotage </a:t>
            </a:r>
          </a:p>
          <a:p>
            <a:pPr lvl="0"/>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Five ways to cheat and commit academic fraud </a:t>
            </a:r>
          </a:p>
          <a:p>
            <a:pPr lvl="0"/>
            <a:r>
              <a:rPr lang="en-US" sz="36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Make your own list</a:t>
            </a:r>
            <a:endPar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6D22F896-40B5-4ADD-8801-0D06FADFA095}" type="slidenum">
              <a:rPr lang="en-US" smtClean="0"/>
              <a:pPr/>
              <a:t>8</a:t>
            </a:fld>
            <a:endParaRPr lang="en-US" dirty="0"/>
          </a:p>
        </p:txBody>
      </p:sp>
    </p:spTree>
    <p:extLst>
      <p:ext uri="{BB962C8B-B14F-4D97-AF65-F5344CB8AC3E}">
        <p14:creationId xmlns:p14="http://schemas.microsoft.com/office/powerpoint/2010/main" val="37314351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Search and Share Exercises</a:t>
            </a:r>
            <a:endParaRPr lang="en-US"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endParaRPr lang="en-US" dirty="0"/>
          </a:p>
          <a:p>
            <a:pPr lvl="0"/>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 Hometown”</a:t>
            </a:r>
          </a:p>
          <a:p>
            <a:pPr lvl="0"/>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“Daily Habits”</a:t>
            </a:r>
          </a:p>
          <a:p>
            <a:pPr lvl="0"/>
            <a:r>
              <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“My Favorite Movie</a:t>
            </a:r>
            <a:r>
              <a:rPr lang="en-US"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a:p>
            <a:pPr lvl="0"/>
            <a:r>
              <a:rPr lang="en-US"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Watching the News for Body Language</a:t>
            </a:r>
          </a:p>
          <a:p>
            <a:pPr lvl="0"/>
            <a:r>
              <a:rPr lang="en-US"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Giving a Product Review</a:t>
            </a:r>
          </a:p>
          <a:p>
            <a:pPr lvl="0"/>
            <a:r>
              <a:rPr lang="en-US" sz="32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TED Talks</a:t>
            </a:r>
          </a:p>
          <a:p>
            <a:pPr lvl="0"/>
            <a:endParaRPr lang="en-US" sz="32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9</a:t>
            </a:fld>
            <a:endParaRPr lang="en-US" dirty="0"/>
          </a:p>
        </p:txBody>
      </p:sp>
    </p:spTree>
    <p:extLst>
      <p:ext uri="{BB962C8B-B14F-4D97-AF65-F5344CB8AC3E}">
        <p14:creationId xmlns:p14="http://schemas.microsoft.com/office/powerpoint/2010/main" val="3929946812"/>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Depth</Template>
  <TotalTime>284</TotalTime>
  <Words>1111</Words>
  <Application>Microsoft Macintosh PowerPoint</Application>
  <PresentationFormat>Custom</PresentationFormat>
  <Paragraphs>146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Depth</vt:lpstr>
      <vt:lpstr>Helping Students Find Their Voice in English: Speaking Exercises to Improve Fluency and Clarity </vt:lpstr>
      <vt:lpstr>Questionnaire</vt:lpstr>
      <vt:lpstr>Teaching English: Then and Now </vt:lpstr>
      <vt:lpstr>PowerPoint Presentation</vt:lpstr>
      <vt:lpstr>PowerPoint Presentation</vt:lpstr>
      <vt:lpstr>PowerPoint Presentation</vt:lpstr>
      <vt:lpstr>PowerPoint Presentation</vt:lpstr>
      <vt:lpstr>Lists for Compelling Conversations</vt:lpstr>
      <vt:lpstr>Search and Share Exercises</vt:lpstr>
      <vt:lpstr>Hedging Language   Using quotes, proverbs and slogans in the classroom </vt:lpstr>
      <vt:lpstr>Facts about Spoken English</vt:lpstr>
      <vt:lpstr>Simple Pronunciation Exercises for Common Mistakes </vt:lpstr>
      <vt:lpstr>Spies Like Us</vt:lpstr>
      <vt:lpstr>CEFR LEVEL Description </vt:lpstr>
      <vt:lpstr>CEFR B1 and B2 Decription</vt:lpstr>
      <vt:lpstr>CEFR C1 and C2 Description</vt:lpstr>
      <vt:lpstr> RESOURCES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Helping Students Find Their Voice in English: Speaking Exercises to Improve Fluency and Clarity</dc:title>
  <dc:creator>Mark Treston</dc:creator>
  <cp:lastModifiedBy>International School of Motion Pictures</cp:lastModifiedBy>
  <cp:revision>39</cp:revision>
  <dcterms:created xsi:type="dcterms:W3CDTF">2015-05-16T05:46:19Z</dcterms:created>
  <dcterms:modified xsi:type="dcterms:W3CDTF">2019-02-14T19:54:11Z</dcterms:modified>
</cp:coreProperties>
</file>