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1" r:id="rId2"/>
  </p:sldMasterIdLst>
  <p:notesMasterIdLst>
    <p:notesMasterId r:id="rId34"/>
  </p:notesMasterIdLst>
  <p:sldIdLst>
    <p:sldId id="381" r:id="rId3"/>
    <p:sldId id="347" r:id="rId4"/>
    <p:sldId id="348" r:id="rId5"/>
    <p:sldId id="382" r:id="rId6"/>
    <p:sldId id="346" r:id="rId7"/>
    <p:sldId id="294" r:id="rId8"/>
    <p:sldId id="331" r:id="rId9"/>
    <p:sldId id="332" r:id="rId10"/>
    <p:sldId id="333" r:id="rId11"/>
    <p:sldId id="334" r:id="rId12"/>
    <p:sldId id="337" r:id="rId13"/>
    <p:sldId id="376" r:id="rId14"/>
    <p:sldId id="335" r:id="rId15"/>
    <p:sldId id="349" r:id="rId16"/>
    <p:sldId id="340" r:id="rId17"/>
    <p:sldId id="350" r:id="rId18"/>
    <p:sldId id="339" r:id="rId19"/>
    <p:sldId id="341" r:id="rId20"/>
    <p:sldId id="342" r:id="rId21"/>
    <p:sldId id="373" r:id="rId22"/>
    <p:sldId id="344" r:id="rId23"/>
    <p:sldId id="343" r:id="rId24"/>
    <p:sldId id="374" r:id="rId25"/>
    <p:sldId id="351" r:id="rId26"/>
    <p:sldId id="352" r:id="rId27"/>
    <p:sldId id="371" r:id="rId28"/>
    <p:sldId id="383" r:id="rId29"/>
    <p:sldId id="384" r:id="rId30"/>
    <p:sldId id="385" r:id="rId31"/>
    <p:sldId id="386" r:id="rId32"/>
    <p:sldId id="387" r:id="rId3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0DA3DC53-041C-B540-8D99-71E1240C9269}">
          <p14:sldIdLst>
            <p14:sldId id="381"/>
            <p14:sldId id="347"/>
            <p14:sldId id="348"/>
            <p14:sldId id="382"/>
            <p14:sldId id="346"/>
            <p14:sldId id="294"/>
            <p14:sldId id="331"/>
            <p14:sldId id="332"/>
            <p14:sldId id="333"/>
            <p14:sldId id="334"/>
            <p14:sldId id="337"/>
            <p14:sldId id="376"/>
            <p14:sldId id="335"/>
            <p14:sldId id="349"/>
            <p14:sldId id="340"/>
            <p14:sldId id="350"/>
            <p14:sldId id="339"/>
            <p14:sldId id="341"/>
            <p14:sldId id="342"/>
            <p14:sldId id="373"/>
            <p14:sldId id="344"/>
            <p14:sldId id="343"/>
            <p14:sldId id="374"/>
            <p14:sldId id="351"/>
            <p14:sldId id="352"/>
            <p14:sldId id="371"/>
            <p14:sldId id="383"/>
            <p14:sldId id="384"/>
            <p14:sldId id="385"/>
            <p14:sldId id="386"/>
            <p14:sldId id="387"/>
          </p14:sldIdLst>
        </p14:section>
        <p14:section name="Alt layout" id="{58926214-59BF-EB43-BECE-CD6B804CC63A}">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drea Schmidt" initials="" lastIdx="2" clrIdx="0"/>
  <p:cmAuthor id="1" name="Katherine Sullivan" initials="" lastIdx="1" clrIdx="1"/>
  <p:cmAuthor id="2" name="Andrea Schmidt" initials="AS" lastIdx="7" clrIdx="2">
    <p:extLst/>
  </p:cmAuthor>
  <p:cmAuthor id="3" name="Andrea Schmidt" initials="AS [2]" lastIdx="1" clrIdx="3">
    <p:extLst/>
  </p:cmAuthor>
  <p:cmAuthor id="4" name="Andrea Schmidt" initials="AS [3]" lastIdx="1" clrIdx="4">
    <p:extLst/>
  </p:cmAuthor>
  <p:cmAuthor id="5" name="Andrea Schmidt" initials="AS [4]"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86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384" autoAdjust="0"/>
    <p:restoredTop sz="94533"/>
  </p:normalViewPr>
  <p:slideViewPr>
    <p:cSldViewPr snapToGrid="0">
      <p:cViewPr>
        <p:scale>
          <a:sx n="100" d="100"/>
          <a:sy n="100" d="100"/>
        </p:scale>
        <p:origin x="-2776" y="-106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commentAuthors" Target="commentAuthor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87973033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95690C76-D4B5-49E2-A6A3-6F19A54769C1}"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3063873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dirty="0" smtClean="0"/>
              <a:t>Images way, way too small. Delete top three images. </a:t>
            </a:r>
          </a:p>
          <a:p>
            <a:pPr lvl="0" rtl="0">
              <a:spcBef>
                <a:spcPts val="0"/>
              </a:spcBef>
              <a:buNone/>
            </a:pPr>
            <a:r>
              <a:rPr lang="en-US" dirty="0" smtClean="0"/>
              <a:t>Can we resize so the</a:t>
            </a:r>
            <a:r>
              <a:rPr lang="en-US" baseline="0" dirty="0" smtClean="0"/>
              <a:t> first flag so it is more </a:t>
            </a:r>
            <a:r>
              <a:rPr lang="en-US" dirty="0" smtClean="0"/>
              <a:t>visible? </a:t>
            </a:r>
          </a:p>
          <a:p>
            <a:pPr lvl="0" rtl="0">
              <a:spcBef>
                <a:spcPts val="0"/>
              </a:spcBef>
              <a:buNone/>
            </a:pPr>
            <a:r>
              <a:rPr lang="en-US" dirty="0" smtClean="0"/>
              <a:t>two flags…. 13 to 50 stars</a:t>
            </a:r>
          </a:p>
          <a:p>
            <a:pPr lvl="0" rtl="0">
              <a:spcBef>
                <a:spcPts val="0"/>
              </a:spcBef>
              <a:buNone/>
            </a:pPr>
            <a:r>
              <a:rPr lang="en-US" dirty="0" smtClean="0"/>
              <a:t>Jefferson quote in the middle. </a:t>
            </a:r>
            <a:endParaRPr dirty="0"/>
          </a:p>
        </p:txBody>
      </p:sp>
    </p:spTree>
    <p:extLst>
      <p:ext uri="{BB962C8B-B14F-4D97-AF65-F5344CB8AC3E}">
        <p14:creationId xmlns:p14="http://schemas.microsoft.com/office/powerpoint/2010/main" val="912335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dirty="0" smtClean="0"/>
              <a:t>Can we number</a:t>
            </a:r>
            <a:r>
              <a:rPr lang="en-US" baseline="0" dirty="0" smtClean="0"/>
              <a:t> this #5? </a:t>
            </a:r>
            <a:endParaRPr dirty="0"/>
          </a:p>
        </p:txBody>
      </p:sp>
    </p:spTree>
    <p:extLst>
      <p:ext uri="{BB962C8B-B14F-4D97-AF65-F5344CB8AC3E}">
        <p14:creationId xmlns:p14="http://schemas.microsoft.com/office/powerpoint/2010/main" val="483570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1603540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1834217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2431773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16911367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758046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1163176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1686617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787097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Shape 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 name="Shape 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1158409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8110170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6291737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1288483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4295567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1657105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4956753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1460505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731011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521257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593003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Shape 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 name="Shape 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70578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5983928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590048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Shape 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 name="Shape 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38924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2067853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244511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dirty="0" smtClean="0"/>
              <a:t>Images don’t appear</a:t>
            </a:r>
            <a:endParaRPr dirty="0"/>
          </a:p>
        </p:txBody>
      </p:sp>
    </p:spTree>
    <p:extLst>
      <p:ext uri="{BB962C8B-B14F-4D97-AF65-F5344CB8AC3E}">
        <p14:creationId xmlns:p14="http://schemas.microsoft.com/office/powerpoint/2010/main" val="231443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dirty="0" smtClean="0"/>
              <a:t>Top images doesn’t appear</a:t>
            </a:r>
            <a:endParaRPr dirty="0"/>
          </a:p>
        </p:txBody>
      </p:sp>
    </p:spTree>
    <p:extLst>
      <p:ext uri="{BB962C8B-B14F-4D97-AF65-F5344CB8AC3E}">
        <p14:creationId xmlns:p14="http://schemas.microsoft.com/office/powerpoint/2010/main" val="1832624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dirty="0" smtClean="0"/>
              <a:t>Images are way too small and in the corners. Let’s resize to fill the space.</a:t>
            </a:r>
            <a:endParaRPr dirty="0"/>
          </a:p>
        </p:txBody>
      </p:sp>
    </p:spTree>
    <p:extLst>
      <p:ext uri="{BB962C8B-B14F-4D97-AF65-F5344CB8AC3E}">
        <p14:creationId xmlns:p14="http://schemas.microsoft.com/office/powerpoint/2010/main" val="1835860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992766"/>
            <a:ext cx="8520600" cy="27369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3778833"/>
            <a:ext cx="8520600" cy="10569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CHIMAYO HEADERS">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311700" y="2867800"/>
            <a:ext cx="8520600" cy="1122300"/>
          </a:xfrm>
          <a:prstGeom prst="rect">
            <a:avLst/>
          </a:prstGeom>
        </p:spPr>
        <p:txBody>
          <a:bodyPr lIns="91425" tIns="91425" rIns="91425" bIns="91425" anchor="ctr" anchorCtr="0"/>
          <a:lstStyle>
            <a:lvl1pPr lvl="0" algn="ctr">
              <a:spcBef>
                <a:spcPts val="0"/>
              </a:spcBef>
              <a:buClr>
                <a:srgbClr val="4A86E8"/>
              </a:buClr>
              <a:buSzPct val="100000"/>
              <a:buFont typeface="Verdana"/>
              <a:defRPr sz="3000" b="1">
                <a:solidFill>
                  <a:srgbClr val="4A86E8"/>
                </a:solidFill>
                <a:latin typeface="Verdana"/>
                <a:ea typeface="Verdana"/>
                <a:cs typeface="Verdana"/>
                <a:sym typeface="Verdana"/>
              </a:defRPr>
            </a:lvl1pPr>
            <a:lvl2pPr lvl="1" algn="ctr">
              <a:spcBef>
                <a:spcPts val="0"/>
              </a:spcBef>
              <a:buSzPct val="100000"/>
              <a:buFont typeface="Verdana"/>
              <a:defRPr sz="3000" b="1">
                <a:latin typeface="Verdana"/>
                <a:ea typeface="Verdana"/>
                <a:cs typeface="Verdana"/>
                <a:sym typeface="Verdana"/>
              </a:defRPr>
            </a:lvl2pPr>
            <a:lvl3pPr lvl="2" algn="ctr">
              <a:spcBef>
                <a:spcPts val="0"/>
              </a:spcBef>
              <a:buSzPct val="100000"/>
              <a:buFont typeface="Verdana"/>
              <a:defRPr sz="3000" b="1">
                <a:latin typeface="Verdana"/>
                <a:ea typeface="Verdana"/>
                <a:cs typeface="Verdana"/>
                <a:sym typeface="Verdana"/>
              </a:defRPr>
            </a:lvl3pPr>
            <a:lvl4pPr lvl="3" algn="ctr">
              <a:spcBef>
                <a:spcPts val="0"/>
              </a:spcBef>
              <a:buSzPct val="100000"/>
              <a:buFont typeface="Verdana"/>
              <a:defRPr sz="3000" b="1">
                <a:latin typeface="Verdana"/>
                <a:ea typeface="Verdana"/>
                <a:cs typeface="Verdana"/>
                <a:sym typeface="Verdana"/>
              </a:defRPr>
            </a:lvl4pPr>
            <a:lvl5pPr lvl="4" algn="ctr">
              <a:spcBef>
                <a:spcPts val="0"/>
              </a:spcBef>
              <a:buSzPct val="100000"/>
              <a:buFont typeface="Verdana"/>
              <a:defRPr sz="3000" b="1">
                <a:latin typeface="Verdana"/>
                <a:ea typeface="Verdana"/>
                <a:cs typeface="Verdana"/>
                <a:sym typeface="Verdana"/>
              </a:defRPr>
            </a:lvl5pPr>
            <a:lvl6pPr lvl="5" algn="ctr">
              <a:spcBef>
                <a:spcPts val="0"/>
              </a:spcBef>
              <a:buSzPct val="100000"/>
              <a:buFont typeface="Verdana"/>
              <a:defRPr sz="3000" b="1">
                <a:latin typeface="Verdana"/>
                <a:ea typeface="Verdana"/>
                <a:cs typeface="Verdana"/>
                <a:sym typeface="Verdana"/>
              </a:defRPr>
            </a:lvl6pPr>
            <a:lvl7pPr lvl="6" algn="ctr">
              <a:spcBef>
                <a:spcPts val="0"/>
              </a:spcBef>
              <a:buSzPct val="100000"/>
              <a:buFont typeface="Verdana"/>
              <a:defRPr sz="3000" b="1">
                <a:latin typeface="Verdana"/>
                <a:ea typeface="Verdana"/>
                <a:cs typeface="Verdana"/>
                <a:sym typeface="Verdana"/>
              </a:defRPr>
            </a:lvl7pPr>
            <a:lvl8pPr lvl="7" algn="ctr">
              <a:spcBef>
                <a:spcPts val="0"/>
              </a:spcBef>
              <a:buSzPct val="100000"/>
              <a:buFont typeface="Verdana"/>
              <a:defRPr sz="3000" b="1">
                <a:latin typeface="Verdana"/>
                <a:ea typeface="Verdana"/>
                <a:cs typeface="Verdana"/>
                <a:sym typeface="Verdana"/>
              </a:defRPr>
            </a:lvl8pPr>
            <a:lvl9pPr lvl="8" algn="ctr">
              <a:spcBef>
                <a:spcPts val="0"/>
              </a:spcBef>
              <a:buSzPct val="100000"/>
              <a:buFont typeface="Verdana"/>
              <a:defRPr sz="3000" b="1">
                <a:latin typeface="Verdana"/>
                <a:ea typeface="Verdana"/>
                <a:cs typeface="Verdana"/>
                <a:sym typeface="Verdana"/>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387900" y="517175"/>
            <a:ext cx="84444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1" name="Shape 21"/>
          <p:cNvSpPr txBox="1">
            <a:spLocks noGrp="1"/>
          </p:cNvSpPr>
          <p:nvPr>
            <p:ph type="body" idx="1"/>
          </p:nvPr>
        </p:nvSpPr>
        <p:spPr>
          <a:xfrm>
            <a:off x="3117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2" name="Shape 22"/>
          <p:cNvSpPr txBox="1">
            <a:spLocks noGrp="1"/>
          </p:cNvSpPr>
          <p:nvPr>
            <p:ph type="body" idx="2"/>
          </p:nvPr>
        </p:nvSpPr>
        <p:spPr>
          <a:xfrm>
            <a:off x="48324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87900" y="517175"/>
            <a:ext cx="84444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Shape 26"/>
          <p:cNvSpPr/>
          <p:nvPr/>
        </p:nvSpPr>
        <p:spPr>
          <a:xfrm>
            <a:off x="5570154" y="6319475"/>
            <a:ext cx="3573900" cy="321000"/>
          </a:xfrm>
          <a:prstGeom prst="rect">
            <a:avLst/>
          </a:prstGeom>
          <a:solidFill>
            <a:srgbClr val="C9DAF8"/>
          </a:solidFill>
          <a:ln>
            <a:noFill/>
          </a:ln>
        </p:spPr>
        <p:txBody>
          <a:bodyPr lIns="91425" tIns="91425" rIns="91425" bIns="91425" anchor="ctr" anchorCtr="0">
            <a:noAutofit/>
          </a:bodyPr>
          <a:lstStyle/>
          <a:p>
            <a:pPr lvl="0">
              <a:spcBef>
                <a:spcPts val="0"/>
              </a:spcBef>
              <a:buNone/>
            </a:pPr>
            <a:endParaRPr/>
          </a:p>
        </p:txBody>
      </p:sp>
      <p:sp>
        <p:nvSpPr>
          <p:cNvPr id="27" name="Shape 27"/>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lgn="r" rtl="0">
              <a:spcBef>
                <a:spcPts val="0"/>
              </a:spcBef>
              <a:buNone/>
            </a:pPr>
            <a:fld id="{00000000-1234-1234-1234-123412341234}" type="slidenum">
              <a:rPr lang="en" sz="1000">
                <a:solidFill>
                  <a:srgbClr val="4A86E8"/>
                </a:solidFill>
                <a:latin typeface="Verdana"/>
                <a:ea typeface="Verdana"/>
                <a:cs typeface="Verdana"/>
                <a:sym typeface="Verdana"/>
              </a:rPr>
              <a:t>‹#›</a:t>
            </a:fld>
            <a:endParaRPr lang="en" sz="1000">
              <a:solidFill>
                <a:srgbClr val="4A86E8"/>
              </a:solidFill>
              <a:latin typeface="Verdana"/>
              <a:ea typeface="Verdana"/>
              <a:cs typeface="Verdana"/>
              <a:sym typeface="Verdana"/>
            </a:endParaRPr>
          </a:p>
        </p:txBody>
      </p:sp>
      <p:sp>
        <p:nvSpPr>
          <p:cNvPr id="28" name="Shape 28"/>
          <p:cNvSpPr txBox="1">
            <a:spLocks noGrp="1"/>
          </p:cNvSpPr>
          <p:nvPr>
            <p:ph type="sldNum" idx="2"/>
          </p:nvPr>
        </p:nvSpPr>
        <p:spPr>
          <a:xfrm>
            <a:off x="5430624" y="6214125"/>
            <a:ext cx="3210899" cy="524700"/>
          </a:xfrm>
          <a:prstGeom prst="rect">
            <a:avLst/>
          </a:prstGeom>
        </p:spPr>
        <p:txBody>
          <a:bodyPr lIns="91425" tIns="91425" rIns="91425" bIns="91425" anchor="ctr" anchorCtr="0">
            <a:noAutofit/>
          </a:bodyPr>
          <a:lstStyle/>
          <a:p>
            <a:pPr lvl="0" algn="r" rtl="0">
              <a:spcBef>
                <a:spcPts val="0"/>
              </a:spcBef>
              <a:buNone/>
            </a:pPr>
            <a:r>
              <a:rPr lang="en" sz="1000" i="1">
                <a:solidFill>
                  <a:srgbClr val="3C78D8"/>
                </a:solidFill>
                <a:latin typeface="Verdana"/>
                <a:ea typeface="Verdana"/>
                <a:cs typeface="Verdana"/>
                <a:sym typeface="Verdana"/>
              </a:rPr>
              <a:t>How Strong is the Connection?</a:t>
            </a:r>
            <a:r>
              <a:rPr lang="en" sz="1000">
                <a:solidFill>
                  <a:srgbClr val="3C78D8"/>
                </a:solidFill>
                <a:latin typeface="Verdana"/>
                <a:ea typeface="Verdana"/>
                <a:cs typeface="Verdana"/>
                <a:sym typeface="Verdana"/>
              </a:rPr>
              <a:t> - TESOL 2017</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311700" y="740800"/>
            <a:ext cx="2808000" cy="1007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1" name="Shape 31"/>
          <p:cNvSpPr txBox="1">
            <a:spLocks noGrp="1"/>
          </p:cNvSpPr>
          <p:nvPr>
            <p:ph type="body" idx="1"/>
          </p:nvPr>
        </p:nvSpPr>
        <p:spPr>
          <a:xfrm>
            <a:off x="311700" y="1852800"/>
            <a:ext cx="2808000" cy="42393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2" name="Shape 32"/>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Main poi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90250" y="600200"/>
            <a:ext cx="6367800" cy="54543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5" name="Shape 35"/>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6"/>
        <p:cNvGrpSpPr/>
        <p:nvPr/>
      </p:nvGrpSpPr>
      <p:grpSpPr>
        <a:xfrm>
          <a:off x="0" y="0"/>
          <a:ext cx="0" cy="0"/>
          <a:chOff x="0" y="0"/>
          <a:chExt cx="0" cy="0"/>
        </a:xfrm>
      </p:grpSpPr>
      <p:sp>
        <p:nvSpPr>
          <p:cNvPr id="37" name="Shape 37"/>
          <p:cNvSpPr/>
          <p:nvPr/>
        </p:nvSpPr>
        <p:spPr>
          <a:xfrm>
            <a:off x="4572000" y="-166"/>
            <a:ext cx="4572000" cy="68580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8" name="Shape 38"/>
          <p:cNvSpPr txBox="1">
            <a:spLocks noGrp="1"/>
          </p:cNvSpPr>
          <p:nvPr>
            <p:ph type="title"/>
          </p:nvPr>
        </p:nvSpPr>
        <p:spPr>
          <a:xfrm>
            <a:off x="265500" y="1644233"/>
            <a:ext cx="4045200" cy="19764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9" name="Shape 39"/>
          <p:cNvSpPr txBox="1">
            <a:spLocks noGrp="1"/>
          </p:cNvSpPr>
          <p:nvPr>
            <p:ph type="subTitle" idx="1"/>
          </p:nvPr>
        </p:nvSpPr>
        <p:spPr>
          <a:xfrm>
            <a:off x="265500" y="3737433"/>
            <a:ext cx="4045200" cy="16467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40" name="Shape 40"/>
          <p:cNvSpPr txBox="1">
            <a:spLocks noGrp="1"/>
          </p:cNvSpPr>
          <p:nvPr>
            <p:ph type="body" idx="2"/>
          </p:nvPr>
        </p:nvSpPr>
        <p:spPr>
          <a:xfrm>
            <a:off x="4939500" y="965433"/>
            <a:ext cx="3837000" cy="49269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1" name="Shape 41"/>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aption">
    <p:spTree>
      <p:nvGrpSpPr>
        <p:cNvPr id="1" name="Shape 42"/>
        <p:cNvGrpSpPr/>
        <p:nvPr/>
      </p:nvGrpSpPr>
      <p:grpSpPr>
        <a:xfrm>
          <a:off x="0" y="0"/>
          <a:ext cx="0" cy="0"/>
          <a:chOff x="0" y="0"/>
          <a:chExt cx="0" cy="0"/>
        </a:xfrm>
      </p:grpSpPr>
      <p:sp>
        <p:nvSpPr>
          <p:cNvPr id="43" name="Shape 43"/>
          <p:cNvSpPr txBox="1">
            <a:spLocks noGrp="1"/>
          </p:cNvSpPr>
          <p:nvPr>
            <p:ph type="body" idx="1"/>
          </p:nvPr>
        </p:nvSpPr>
        <p:spPr>
          <a:xfrm>
            <a:off x="311700" y="5640766"/>
            <a:ext cx="5998800" cy="8067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4" name="Shape 44"/>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ig number">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311700" y="1474833"/>
            <a:ext cx="8520600" cy="26181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7" name="Shape 47"/>
          <p:cNvSpPr txBox="1">
            <a:spLocks noGrp="1"/>
          </p:cNvSpPr>
          <p:nvPr>
            <p:ph type="body" idx="1"/>
          </p:nvPr>
        </p:nvSpPr>
        <p:spPr>
          <a:xfrm>
            <a:off x="311700" y="4202966"/>
            <a:ext cx="8520600" cy="17343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8" name="Shape 48"/>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1"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emf"/><Relationship Id="rId5" Type="http://schemas.openxmlformats.org/officeDocument/2006/relationships/image" Target="../media/image3.emf"/><Relationship Id="rId1" Type="http://schemas.openxmlformats.org/officeDocument/2006/relationships/slideLayout" Target="../slideLayouts/slideLayout10.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cstate="screen">
            <a:lum/>
            <a:extLst>
              <a:ext uri="{28A0092B-C50C-407E-A947-70E740481C1C}">
                <a14:useLocalDpi xmlns:a14="http://schemas.microsoft.com/office/drawing/2010/main"/>
              </a:ext>
            </a:extLst>
          </a:blip>
          <a:srcRect/>
          <a:stretch>
            <a:fillRect/>
          </a:stretch>
        </a:blip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87900" y="517175"/>
            <a:ext cx="8444400" cy="763500"/>
          </a:xfrm>
          <a:prstGeom prst="rect">
            <a:avLst/>
          </a:prstGeom>
          <a:noFill/>
          <a:ln>
            <a:noFill/>
          </a:ln>
        </p:spPr>
        <p:txBody>
          <a:bodyPr lIns="91425" tIns="91425" rIns="91425" bIns="91425" anchor="t" anchorCtr="0"/>
          <a:lstStyle>
            <a:lvl1pPr lvl="0">
              <a:spcBef>
                <a:spcPts val="0"/>
              </a:spcBef>
              <a:buClr>
                <a:srgbClr val="4A86E8"/>
              </a:buClr>
              <a:buSzPct val="100000"/>
              <a:buFont typeface="Verdana"/>
              <a:buNone/>
              <a:defRPr sz="2400" b="1">
                <a:solidFill>
                  <a:srgbClr val="4A86E8"/>
                </a:solidFill>
                <a:latin typeface="Verdana"/>
                <a:ea typeface="Verdana"/>
                <a:cs typeface="Verdana"/>
                <a:sym typeface="Verdana"/>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87900" y="1371612"/>
            <a:ext cx="8444400" cy="4720200"/>
          </a:xfrm>
          <a:prstGeom prst="rect">
            <a:avLst/>
          </a:prstGeom>
          <a:noFill/>
          <a:ln>
            <a:noFill/>
          </a:ln>
        </p:spPr>
        <p:txBody>
          <a:bodyPr lIns="91425" tIns="91425" rIns="91425" bIns="91425" anchor="t" anchorCtr="0"/>
          <a:lstStyle>
            <a:lvl1pPr lvl="0">
              <a:lnSpc>
                <a:spcPct val="115000"/>
              </a:lnSpc>
              <a:spcBef>
                <a:spcPts val="0"/>
              </a:spcBef>
              <a:spcAft>
                <a:spcPts val="1600"/>
              </a:spcAft>
              <a:buClr>
                <a:srgbClr val="4A86E8"/>
              </a:buClr>
              <a:buSzPct val="100000"/>
              <a:buFont typeface="Verdana"/>
              <a:defRPr sz="1800">
                <a:solidFill>
                  <a:srgbClr val="4A86E8"/>
                </a:solidFill>
                <a:latin typeface="Verdana"/>
                <a:ea typeface="Verdana"/>
                <a:cs typeface="Verdana"/>
                <a:sym typeface="Verdana"/>
              </a:defRPr>
            </a:lvl1pPr>
            <a:lvl2pPr lvl="1">
              <a:lnSpc>
                <a:spcPct val="115000"/>
              </a:lnSpc>
              <a:spcBef>
                <a:spcPts val="0"/>
              </a:spcBef>
              <a:spcAft>
                <a:spcPts val="1600"/>
              </a:spcAft>
              <a:buClr>
                <a:srgbClr val="4A86E8"/>
              </a:buClr>
              <a:buSzPct val="100000"/>
              <a:buFont typeface="Verdana"/>
              <a:defRPr sz="1800">
                <a:solidFill>
                  <a:srgbClr val="4A86E8"/>
                </a:solidFill>
                <a:latin typeface="Verdana"/>
                <a:ea typeface="Verdana"/>
                <a:cs typeface="Verdana"/>
                <a:sym typeface="Verdana"/>
              </a:defRPr>
            </a:lvl2pPr>
            <a:lvl3pPr lvl="2">
              <a:lnSpc>
                <a:spcPct val="115000"/>
              </a:lnSpc>
              <a:spcBef>
                <a:spcPts val="0"/>
              </a:spcBef>
              <a:spcAft>
                <a:spcPts val="1600"/>
              </a:spcAft>
              <a:buClr>
                <a:srgbClr val="4A86E8"/>
              </a:buClr>
              <a:buSzPct val="100000"/>
              <a:buFont typeface="Verdana"/>
              <a:defRPr sz="1800">
                <a:solidFill>
                  <a:srgbClr val="4A86E8"/>
                </a:solidFill>
                <a:latin typeface="Verdana"/>
                <a:ea typeface="Verdana"/>
                <a:cs typeface="Verdana"/>
                <a:sym typeface="Verdana"/>
              </a:defRPr>
            </a:lvl3pPr>
            <a:lvl4pPr lvl="3">
              <a:lnSpc>
                <a:spcPct val="115000"/>
              </a:lnSpc>
              <a:spcBef>
                <a:spcPts val="0"/>
              </a:spcBef>
              <a:spcAft>
                <a:spcPts val="1600"/>
              </a:spcAft>
              <a:buClr>
                <a:srgbClr val="4A86E8"/>
              </a:buClr>
              <a:buSzPct val="100000"/>
              <a:buFont typeface="Verdana"/>
              <a:defRPr sz="1800">
                <a:solidFill>
                  <a:srgbClr val="4A86E8"/>
                </a:solidFill>
                <a:latin typeface="Verdana"/>
                <a:ea typeface="Verdana"/>
                <a:cs typeface="Verdana"/>
                <a:sym typeface="Verdana"/>
              </a:defRPr>
            </a:lvl4pPr>
            <a:lvl5pPr lvl="4">
              <a:lnSpc>
                <a:spcPct val="115000"/>
              </a:lnSpc>
              <a:spcBef>
                <a:spcPts val="0"/>
              </a:spcBef>
              <a:spcAft>
                <a:spcPts val="1600"/>
              </a:spcAft>
              <a:buClr>
                <a:srgbClr val="4A86E8"/>
              </a:buClr>
              <a:buSzPct val="100000"/>
              <a:buFont typeface="Verdana"/>
              <a:defRPr sz="1800">
                <a:solidFill>
                  <a:srgbClr val="4A86E8"/>
                </a:solidFill>
                <a:latin typeface="Verdana"/>
                <a:ea typeface="Verdana"/>
                <a:cs typeface="Verdana"/>
                <a:sym typeface="Verdana"/>
              </a:defRPr>
            </a:lvl5pPr>
            <a:lvl6pPr lvl="5">
              <a:lnSpc>
                <a:spcPct val="115000"/>
              </a:lnSpc>
              <a:spcBef>
                <a:spcPts val="0"/>
              </a:spcBef>
              <a:spcAft>
                <a:spcPts val="1600"/>
              </a:spcAft>
              <a:buClr>
                <a:srgbClr val="4A86E8"/>
              </a:buClr>
              <a:buSzPct val="100000"/>
              <a:buFont typeface="Verdana"/>
              <a:defRPr sz="1800">
                <a:solidFill>
                  <a:srgbClr val="4A86E8"/>
                </a:solidFill>
                <a:latin typeface="Verdana"/>
                <a:ea typeface="Verdana"/>
                <a:cs typeface="Verdana"/>
                <a:sym typeface="Verdana"/>
              </a:defRPr>
            </a:lvl6pPr>
            <a:lvl7pPr lvl="6">
              <a:lnSpc>
                <a:spcPct val="115000"/>
              </a:lnSpc>
              <a:spcBef>
                <a:spcPts val="0"/>
              </a:spcBef>
              <a:spcAft>
                <a:spcPts val="1600"/>
              </a:spcAft>
              <a:buClr>
                <a:srgbClr val="4A86E8"/>
              </a:buClr>
              <a:buSzPct val="100000"/>
              <a:buFont typeface="Verdana"/>
              <a:defRPr sz="1800">
                <a:solidFill>
                  <a:srgbClr val="4A86E8"/>
                </a:solidFill>
                <a:latin typeface="Verdana"/>
                <a:ea typeface="Verdana"/>
                <a:cs typeface="Verdana"/>
                <a:sym typeface="Verdana"/>
              </a:defRPr>
            </a:lvl7pPr>
            <a:lvl8pPr lvl="7">
              <a:lnSpc>
                <a:spcPct val="115000"/>
              </a:lnSpc>
              <a:spcBef>
                <a:spcPts val="0"/>
              </a:spcBef>
              <a:spcAft>
                <a:spcPts val="1600"/>
              </a:spcAft>
              <a:buClr>
                <a:srgbClr val="4A86E8"/>
              </a:buClr>
              <a:buSzPct val="100000"/>
              <a:buFont typeface="Verdana"/>
              <a:defRPr sz="1800">
                <a:solidFill>
                  <a:srgbClr val="4A86E8"/>
                </a:solidFill>
                <a:latin typeface="Verdana"/>
                <a:ea typeface="Verdana"/>
                <a:cs typeface="Verdana"/>
                <a:sym typeface="Verdana"/>
              </a:defRPr>
            </a:lvl8pPr>
            <a:lvl9pPr lvl="8">
              <a:lnSpc>
                <a:spcPct val="115000"/>
              </a:lnSpc>
              <a:spcBef>
                <a:spcPts val="0"/>
              </a:spcBef>
              <a:spcAft>
                <a:spcPts val="1600"/>
              </a:spcAft>
              <a:buClr>
                <a:srgbClr val="4A86E8"/>
              </a:buClr>
              <a:buSzPct val="100000"/>
              <a:buFont typeface="Verdana"/>
              <a:defRPr sz="1800">
                <a:solidFill>
                  <a:srgbClr val="4A86E8"/>
                </a:solidFill>
                <a:latin typeface="Verdana"/>
                <a:ea typeface="Verdana"/>
                <a:cs typeface="Verdana"/>
                <a:sym typeface="Verdana"/>
              </a:defRPr>
            </a:lvl9pPr>
          </a:lstStyle>
          <a:p>
            <a:endParaRPr/>
          </a:p>
        </p:txBody>
      </p:sp>
      <p:sp>
        <p:nvSpPr>
          <p:cNvPr id="8" name="Shape 8"/>
          <p:cNvSpPr txBox="1">
            <a:spLocks noGrp="1"/>
          </p:cNvSpPr>
          <p:nvPr>
            <p:ph type="sldNum" idx="12"/>
          </p:nvPr>
        </p:nvSpPr>
        <p:spPr>
          <a:xfrm>
            <a:off x="8556783" y="6333134"/>
            <a:ext cx="548700" cy="5250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300">
                <a:solidFill>
                  <a:srgbClr val="4A86E8"/>
                </a:solidFill>
                <a:latin typeface="Verdana"/>
                <a:ea typeface="Verdana"/>
                <a:cs typeface="Verdana"/>
                <a:sym typeface="Verdana"/>
              </a:rPr>
              <a:t>‹#›</a:t>
            </a:fld>
            <a:endParaRPr lang="en" sz="1300">
              <a:solidFill>
                <a:srgbClr val="4A86E8"/>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0"/>
            <a:ext cx="9144000" cy="6856618"/>
          </a:xfrm>
          <a:prstGeom prst="rect">
            <a:avLst/>
          </a:prstGeom>
          <a:solidFill>
            <a:schemeClr val="tx1"/>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defTabSz="457200"/>
            <a:endParaRPr lang="en-US" sz="1800" kern="1200">
              <a:solidFill>
                <a:srgbClr val="FFCC00"/>
              </a:solidFill>
              <a:latin typeface="Calibri"/>
            </a:endParaRPr>
          </a:p>
        </p:txBody>
      </p:sp>
      <p:sp>
        <p:nvSpPr>
          <p:cNvPr id="8" name="Rectangle 7"/>
          <p:cNvSpPr/>
          <p:nvPr/>
        </p:nvSpPr>
        <p:spPr>
          <a:xfrm flipV="1">
            <a:off x="0" y="6121400"/>
            <a:ext cx="9144000" cy="50800"/>
          </a:xfrm>
          <a:prstGeom prst="rect">
            <a:avLst/>
          </a:prstGeom>
          <a:solidFill>
            <a:srgbClr val="FFCC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defTabSz="457200"/>
            <a:endParaRPr lang="en-US" sz="1800" kern="1200">
              <a:solidFill>
                <a:srgbClr val="990000"/>
              </a:solidFill>
              <a:latin typeface="Calibri"/>
            </a:endParaRPr>
          </a:p>
        </p:txBody>
      </p:sp>
      <p:pic>
        <p:nvPicPr>
          <p:cNvPr id="9" name="Picture 8" descr="1-lineWordmark_GoldOnCard_NoBG.eps"/>
          <p:cNvPicPr>
            <a:picLocks noChangeAspect="1"/>
          </p:cNvPicPr>
          <p:nvPr/>
        </p:nvPicPr>
        <p:blipFill>
          <a:blip r:embed="rId4"/>
          <a:stretch>
            <a:fillRect/>
          </a:stretch>
        </p:blipFill>
        <p:spPr>
          <a:xfrm>
            <a:off x="6718300" y="6452686"/>
            <a:ext cx="2230966" cy="189559"/>
          </a:xfrm>
          <a:prstGeom prst="rect">
            <a:avLst/>
          </a:prstGeom>
        </p:spPr>
      </p:pic>
      <p:pic>
        <p:nvPicPr>
          <p:cNvPr id="11" name="Picture 10" descr="Small Use Shield_GoldOnTrans.eps"/>
          <p:cNvPicPr>
            <a:picLocks noChangeAspect="1"/>
          </p:cNvPicPr>
          <p:nvPr/>
        </p:nvPicPr>
        <p:blipFill>
          <a:blip r:embed="rId5"/>
          <a:stretch>
            <a:fillRect/>
          </a:stretch>
        </p:blipFill>
        <p:spPr>
          <a:xfrm>
            <a:off x="8201027" y="238127"/>
            <a:ext cx="748239" cy="748239"/>
          </a:xfrm>
          <a:prstGeom prst="rect">
            <a:avLst/>
          </a:prstGeom>
        </p:spPr>
      </p:pic>
      <p:sp>
        <p:nvSpPr>
          <p:cNvPr id="2" name="TextBox 1"/>
          <p:cNvSpPr txBox="1"/>
          <p:nvPr userDrawn="1"/>
        </p:nvSpPr>
        <p:spPr>
          <a:xfrm>
            <a:off x="104743" y="6223000"/>
            <a:ext cx="6180553" cy="523220"/>
          </a:xfrm>
          <a:prstGeom prst="rect">
            <a:avLst/>
          </a:prstGeom>
          <a:noFill/>
        </p:spPr>
        <p:txBody>
          <a:bodyPr wrap="square" rtlCol="0">
            <a:spAutoFit/>
          </a:bodyPr>
          <a:lstStyle/>
          <a:p>
            <a:pPr defTabSz="457200"/>
            <a:r>
              <a:rPr lang="en-US" sz="2800" b="1" kern="1200" dirty="0" smtClean="0">
                <a:solidFill>
                  <a:srgbClr val="FFCC00"/>
                </a:solidFill>
                <a:latin typeface="Adobe Caslon Pro"/>
                <a:ea typeface="+mn-ea"/>
                <a:cs typeface="Adobe Caslon Pro"/>
              </a:rPr>
              <a:t>USC</a:t>
            </a:r>
            <a:r>
              <a:rPr lang="en-US" sz="2800" kern="1200" dirty="0" smtClean="0">
                <a:latin typeface="Adobe Caslon Pro"/>
                <a:ea typeface="+mn-ea"/>
                <a:cs typeface="Adobe Caslon Pro"/>
              </a:rPr>
              <a:t> </a:t>
            </a:r>
            <a:r>
              <a:rPr lang="en-US" sz="1600" i="1" kern="1200" dirty="0" smtClean="0">
                <a:latin typeface="Adobe Caslon Pro"/>
                <a:ea typeface="+mn-ea"/>
                <a:cs typeface="Adobe Caslon Pro"/>
              </a:rPr>
              <a:t>American Language Institute</a:t>
            </a:r>
            <a:endParaRPr lang="en-US" sz="1600" i="1" kern="1200" dirty="0">
              <a:latin typeface="Adobe Caslon Pro"/>
              <a:ea typeface="+mn-ea"/>
              <a:cs typeface="Adobe Caslon Pro"/>
            </a:endParaRPr>
          </a:p>
        </p:txBody>
      </p:sp>
    </p:spTree>
  </p:cSld>
  <p:clrMap bg1="lt1" tx1="dk1" bg2="lt2" tx2="dk2" accent1="accent1" accent2="accent2" accent3="accent3" accent4="accent4" accent5="accent5" accent6="accent6" hlink="hlink" folHlink="folHlink"/>
  <p:sldLayoutIdLst>
    <p:sldLayoutId id="2147483662" r:id="rId1"/>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0.tiff"/><Relationship Id="rId5" Type="http://schemas.openxmlformats.org/officeDocument/2006/relationships/image" Target="../media/image21.tiff"/><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2.tiff"/><Relationship Id="rId5" Type="http://schemas.openxmlformats.org/officeDocument/2006/relationships/image" Target="../media/image23.tiff"/><Relationship Id="rId6" Type="http://schemas.openxmlformats.org/officeDocument/2006/relationships/image" Target="../media/image24.tiff"/><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5.tiff"/><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6.tiff"/><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7.tiff"/><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8.tiff"/><Relationship Id="rId5" Type="http://schemas.openxmlformats.org/officeDocument/2006/relationships/image" Target="../media/image29.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30.jpeg"/><Relationship Id="rId5" Type="http://schemas.openxmlformats.org/officeDocument/2006/relationships/image" Target="../media/image31.tiff"/><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32.jpeg"/><Relationship Id="rId5" Type="http://schemas.openxmlformats.org/officeDocument/2006/relationships/image" Target="../media/image33.tiff"/><Relationship Id="rId6" Type="http://schemas.openxmlformats.org/officeDocument/2006/relationships/image" Target="../media/image34.tiff"/><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hyperlink" Target="https://en.wikipedia.org/wiki/A_More_Perfect_Union_(speech)" TargetMode="External"/><Relationship Id="rId5" Type="http://schemas.openxmlformats.org/officeDocument/2006/relationships/image" Target="../media/image35.tiff"/><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hyperlink" Target="https://www.poets.org/poetsorg/poem/let-america-be-america-again" TargetMode="External"/><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36.tiff"/><Relationship Id="rId5" Type="http://schemas.openxmlformats.org/officeDocument/2006/relationships/image" Target="../media/image37.tiff"/><Relationship Id="rId6" Type="http://schemas.openxmlformats.org/officeDocument/2006/relationships/image" Target="../media/image38.tiff"/><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hyperlink" Target="https://www.poemhunter.com/poem/shine-perishing-republic/" TargetMode="External"/><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hyperlink" Target="https://www.theatlantic.com/politics/archive/2017/06/the-myth-of-the-kindly-general-lee/529038/" TargetMode="External"/><Relationship Id="rId5" Type="http://schemas.openxmlformats.org/officeDocument/2006/relationships/hyperlink" Target="https://www.theatlantic.com/politics/archive/2017/05/robert-e-lee-new-orleans-monument-confederate/525726/" TargetMode="External"/><Relationship Id="rId6" Type="http://schemas.openxmlformats.org/officeDocument/2006/relationships/hyperlink" Target="http://www.marketplace.org/" TargetMode="External"/><Relationship Id="rId7" Type="http://schemas.openxmlformats.org/officeDocument/2006/relationships/hyperlink" Target="https://www.thisamericanlife.org/podcast" TargetMode="External"/><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hyperlink" Target="https://www.theatlantic.com/politics/archive/2017/06/the-myth-of-the-kindly-general-lee/529038/" TargetMode="External"/><Relationship Id="rId5" Type="http://schemas.openxmlformats.org/officeDocument/2006/relationships/hyperlink" Target="https://www.washingtonpost.com/news/grade-point/wp/2017/08/15/texas-am-cancels-white-lives-matter-rally-planned-for-sept-11/?utm_term=.0e4016ac7316" TargetMode="External"/><Relationship Id="rId6" Type="http://schemas.openxmlformats.org/officeDocument/2006/relationships/hyperlink" Target="http://abcnews.go.com/US/unite-rally-virginia-sparks-counterprotests-state-emergency/story?id=49176243" TargetMode="External"/><Relationship Id="rId7" Type="http://schemas.openxmlformats.org/officeDocument/2006/relationships/hyperlink" Target="https://media3.s-nbcnews.com/j/newscms/2017_02/1859796/170109-obama-laugh-rhk-1946p_a6d8a46ebcff0a60429bad850acfb146.nbcnews-fp-1200-800.jpg" TargetMode="External"/><Relationship Id="rId8" Type="http://schemas.openxmlformats.org/officeDocument/2006/relationships/hyperlink" Target="http://time.com/time-person-of-the-year-2015-runner-up-donald-trump/" TargetMode="External"/><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hyperlink" Target="http://www.wallpaperup.com/197406/Times_Square_new_york_usa_city_cities_neon_lights_traffic_crowd_people_o.html" TargetMode="External"/><Relationship Id="rId5" Type="http://schemas.openxmlformats.org/officeDocument/2006/relationships/hyperlink" Target="http://www.forestwander.com/news/2008/06/18/forestwander-little-country-church-choosen-for-rounder-records-cd-cover/" TargetMode="External"/><Relationship Id="rId6" Type="http://schemas.openxmlformats.org/officeDocument/2006/relationships/hyperlink" Target="https://en.wikipedia.org/wiki/Wonder_Woman_(2017_film)" TargetMode="External"/><Relationship Id="rId7" Type="http://schemas.openxmlformats.org/officeDocument/2006/relationships/hyperlink" Target="http://www.rollingstone.com/music/news/5-reasons-why-adele-won-album-of-the-year-instead-of-beyonce-w466751" TargetMode="External"/><Relationship Id="rId8" Type="http://schemas.openxmlformats.org/officeDocument/2006/relationships/hyperlink" Target="https://www.usatoday.com/story/money/nation-now/2016/11/25/shop-til-you-drop-black-friday-full-swing-across-country/94412948/" TargetMode="External"/><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hyperlink" Target="https://stock.adobe.com/stock-photo/group-of-diverse-multiethnic-people-teamwork/68784722" TargetMode="External"/><Relationship Id="rId5" Type="http://schemas.openxmlformats.org/officeDocument/2006/relationships/hyperlink" Target="https://stock.adobe.com/stock-photo/portrait-with-two-girls-from-different-ethnicity-muslims-and-christians-people-perfectly-integrated/96999773" TargetMode="External"/><Relationship Id="rId6" Type="http://schemas.openxmlformats.org/officeDocument/2006/relationships/hyperlink" Target="https://www.biography.com/people/thomas-jefferson-9353715" TargetMode="External"/><Relationship Id="rId7" Type="http://schemas.openxmlformats.org/officeDocument/2006/relationships/hyperlink" Target="https://www.biography.com/people/woodrow-wilson-9534272" TargetMode="External"/><Relationship Id="rId8" Type="http://schemas.openxmlformats.org/officeDocument/2006/relationships/hyperlink" Target="https://commons.wikimedia.org/wiki/File:FDR_in_1933.jpg" TargetMode="External"/><Relationship Id="rId9" Type="http://schemas.openxmlformats.org/officeDocument/2006/relationships/hyperlink" Target="https://www.britannica.com/biography/William-Lloyd-Garrison" TargetMode="External"/><Relationship Id="rId10" Type="http://schemas.openxmlformats.org/officeDocument/2006/relationships/hyperlink" Target="https://www.biography.com/people/thomas-paine-9431951" TargetMode="External"/><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hyperlink" Target="https://www.vanityfair.com/hollywood/2015/06/caitlyn-jenner-bruce-cover-annie-leibovitz" TargetMode="External"/><Relationship Id="rId5" Type="http://schemas.openxmlformats.org/officeDocument/2006/relationships/hyperlink" Target="https://www.biography.com/people/muhammad-ali-9181165" TargetMode="External"/><Relationship Id="rId6" Type="http://schemas.openxmlformats.org/officeDocument/2006/relationships/hyperlink" Target="http://www.newsday.com/entertainment/celebrities/oprah-winfrey-says-she-has-no-plans-to-run-for-president-1.13019347" TargetMode="External"/><Relationship Id="rId7" Type="http://schemas.openxmlformats.org/officeDocument/2006/relationships/hyperlink" Target="https://en.wikipedia.org/wiki/The_Pursuit_of_Happyness" TargetMode="External"/><Relationship Id="rId8" Type="http://schemas.openxmlformats.org/officeDocument/2006/relationships/hyperlink" Target="https://jrbenjamin.com/tag/john-adams/" TargetMode="External"/><Relationship Id="rId9" Type="http://schemas.openxmlformats.org/officeDocument/2006/relationships/hyperlink" Target="https://headsup.boyslife.org/president-abraham-lincoln/" TargetMode="External"/><Relationship Id="rId10" Type="http://schemas.openxmlformats.org/officeDocument/2006/relationships/hyperlink" Target="http://abcnews.go.com/blogs/extras/2011/12/15/dec-15-bill-of-rights-day/" TargetMode="External"/><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hyperlink" Target="http://www.pbs.org/wnet/need-to-know/the-daily-need/occupy-wall-street-unemployment-is-not-going-away-and-neither-are-we/13406/" TargetMode="External"/><Relationship Id="rId5" Type="http://schemas.openxmlformats.org/officeDocument/2006/relationships/hyperlink" Target="https://2012english120.wordpress.com/2012/11/30/stabbing-westward-an-analysis-of-john-gasts-american-progress/" TargetMode="External"/><Relationship Id="rId6" Type="http://schemas.openxmlformats.org/officeDocument/2006/relationships/hyperlink" Target="https://www.statueoflibertytickets.com/" TargetMode="External"/><Relationship Id="rId7" Type="http://schemas.openxmlformats.org/officeDocument/2006/relationships/hyperlink" Target="https://commons.wikimedia.org/wiki/File:Albert_Einstein_Head.jpg" TargetMode="External"/><Relationship Id="rId8" Type="http://schemas.openxmlformats.org/officeDocument/2006/relationships/hyperlink" Target="https://www.forbes.com/pictures/eikk45mmjg/sergey-brin/%234a8b4a684984" TargetMode="External"/><Relationship Id="rId9" Type="http://schemas.openxmlformats.org/officeDocument/2006/relationships/hyperlink" Target="https://www.flickr.com/photos/barackobamadotcom/5301531742" TargetMode="External"/><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hyperlink" Target="http://www.huffingtonpost.com/entry/donald-trump-bully-in-chief_us_595678ece4b0c85b96c66133" TargetMode="External"/><Relationship Id="rId5" Type="http://schemas.openxmlformats.org/officeDocument/2006/relationships/hyperlink" Target="http://www.businessinsider.com/if-i-did-it-how-oj-simpson-2016-2" TargetMode="External"/><Relationship Id="rId6" Type="http://schemas.openxmlformats.org/officeDocument/2006/relationships/hyperlink" Target="https://en.wikipedia.org/wiki/The_Ugly_American" TargetMode="External"/><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tiff"/><Relationship Id="rId5" Type="http://schemas.openxmlformats.org/officeDocument/2006/relationships/image" Target="../media/image9.tiff"/><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 Id="rId7" Type="http://schemas.openxmlformats.org/officeDocument/2006/relationships/image" Target="../media/image13.jpeg"/><Relationship Id="rId8" Type="http://schemas.openxmlformats.org/officeDocument/2006/relationships/image" Target="../media/image14.tiff"/><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1"/>
          <p:cNvSpPr txBox="1">
            <a:spLocks/>
          </p:cNvSpPr>
          <p:nvPr/>
        </p:nvSpPr>
        <p:spPr>
          <a:xfrm>
            <a:off x="14701" y="1079770"/>
            <a:ext cx="9129299" cy="4873558"/>
          </a:xfrm>
          <a:prstGeom prst="rect">
            <a:avLst/>
          </a:prstGeom>
        </p:spPr>
        <p:txBody>
          <a:bodyPr vert="horz" lIns="91440" tIns="45720" rIns="91440" bIns="45720" rtlCol="0" anchor="ctr">
            <a:normAutofit/>
          </a:bodyPr>
          <a:lstStyle/>
          <a:p>
            <a:pPr algn="ctr" defTabSz="457200">
              <a:spcBef>
                <a:spcPct val="0"/>
              </a:spcBef>
              <a:defRPr/>
            </a:pPr>
            <a:r>
              <a:rPr lang="en-US" sz="3200" b="1" kern="1200" dirty="0" smtClean="0">
                <a:solidFill>
                  <a:srgbClr val="EEECE1"/>
                </a:solidFill>
                <a:ea typeface="+mn-ea"/>
              </a:rPr>
              <a:t>A Reflective Introduction to</a:t>
            </a:r>
          </a:p>
          <a:p>
            <a:pPr algn="ctr" defTabSz="457200">
              <a:spcBef>
                <a:spcPct val="0"/>
              </a:spcBef>
              <a:defRPr/>
            </a:pPr>
            <a:endParaRPr lang="en-US" sz="1050" b="1" kern="1200" dirty="0" smtClean="0">
              <a:solidFill>
                <a:srgbClr val="EEECE1"/>
              </a:solidFill>
              <a:ea typeface="+mn-ea"/>
            </a:endParaRPr>
          </a:p>
          <a:p>
            <a:pPr algn="ctr" defTabSz="457200">
              <a:spcBef>
                <a:spcPct val="0"/>
              </a:spcBef>
              <a:defRPr/>
            </a:pPr>
            <a:r>
              <a:rPr lang="en-US" sz="4000" b="1" kern="1200" dirty="0" smtClean="0">
                <a:solidFill>
                  <a:srgbClr val="EEECE1"/>
                </a:solidFill>
                <a:ea typeface="+mn-ea"/>
              </a:rPr>
              <a:t>American </a:t>
            </a:r>
            <a:r>
              <a:rPr lang="en-US" sz="4000" b="1" kern="1200" dirty="0">
                <a:solidFill>
                  <a:srgbClr val="EEECE1"/>
                </a:solidFill>
                <a:ea typeface="+mn-ea"/>
              </a:rPr>
              <a:t>Culture</a:t>
            </a:r>
            <a:endParaRPr lang="en-US" sz="4000" b="1" kern="1200" dirty="0" smtClean="0">
              <a:solidFill>
                <a:srgbClr val="EEECE1"/>
              </a:solidFill>
              <a:ea typeface="+mn-ea"/>
            </a:endParaRPr>
          </a:p>
          <a:p>
            <a:pPr algn="ctr" defTabSz="457200">
              <a:spcBef>
                <a:spcPct val="0"/>
              </a:spcBef>
              <a:defRPr/>
            </a:pPr>
            <a:r>
              <a:rPr lang="en-US" sz="1100" b="1" kern="1200" dirty="0" smtClean="0">
                <a:solidFill>
                  <a:srgbClr val="EEECE1"/>
                </a:solidFill>
                <a:ea typeface="+mn-ea"/>
              </a:rPr>
              <a:t> </a:t>
            </a:r>
          </a:p>
          <a:p>
            <a:pPr algn="ctr" defTabSz="457200">
              <a:spcBef>
                <a:spcPct val="0"/>
              </a:spcBef>
              <a:defRPr/>
            </a:pPr>
            <a:endParaRPr lang="en-US" sz="1800" b="1" kern="1200" dirty="0">
              <a:solidFill>
                <a:srgbClr val="EEECE1"/>
              </a:solidFill>
              <a:ea typeface="+mn-ea"/>
            </a:endParaRPr>
          </a:p>
          <a:p>
            <a:pPr algn="ctr" defTabSz="457200">
              <a:lnSpc>
                <a:spcPct val="120000"/>
              </a:lnSpc>
              <a:spcBef>
                <a:spcPct val="0"/>
              </a:spcBef>
              <a:spcAft>
                <a:spcPts val="200"/>
              </a:spcAft>
              <a:defRPr/>
            </a:pPr>
            <a:r>
              <a:rPr lang="en-US" sz="2000" b="1" kern="1200" dirty="0" smtClean="0">
                <a:solidFill>
                  <a:srgbClr val="EEECE1"/>
                </a:solidFill>
                <a:ea typeface="+mn-ea"/>
              </a:rPr>
              <a:t>Eric H. Roth, M.A.</a:t>
            </a:r>
          </a:p>
          <a:p>
            <a:pPr algn="ctr" defTabSz="457200">
              <a:lnSpc>
                <a:spcPct val="120000"/>
              </a:lnSpc>
              <a:spcBef>
                <a:spcPct val="0"/>
              </a:spcBef>
              <a:spcAft>
                <a:spcPts val="200"/>
              </a:spcAft>
              <a:defRPr/>
            </a:pPr>
            <a:r>
              <a:rPr lang="en-US" sz="2000" b="1" kern="1200" dirty="0" smtClean="0">
                <a:solidFill>
                  <a:srgbClr val="EEECE1"/>
                </a:solidFill>
                <a:ea typeface="+mn-ea"/>
              </a:rPr>
              <a:t>Master Lecturer</a:t>
            </a:r>
          </a:p>
          <a:p>
            <a:pPr algn="ctr" defTabSz="457200">
              <a:spcBef>
                <a:spcPct val="0"/>
              </a:spcBef>
              <a:defRPr/>
            </a:pPr>
            <a:endParaRPr lang="en-US" sz="2000" b="1" kern="1200" dirty="0" smtClean="0">
              <a:solidFill>
                <a:srgbClr val="EEECE1"/>
              </a:solidFill>
              <a:ea typeface="+mn-ea"/>
            </a:endParaRPr>
          </a:p>
          <a:p>
            <a:pPr algn="ctr" defTabSz="457200">
              <a:lnSpc>
                <a:spcPct val="120000"/>
              </a:lnSpc>
              <a:spcBef>
                <a:spcPct val="0"/>
              </a:spcBef>
              <a:spcAft>
                <a:spcPts val="200"/>
              </a:spcAft>
              <a:defRPr/>
            </a:pPr>
            <a:r>
              <a:rPr lang="en-US" sz="2000" b="1" kern="1200" dirty="0" smtClean="0">
                <a:solidFill>
                  <a:srgbClr val="EEECE1"/>
                </a:solidFill>
                <a:ea typeface="+mn-ea"/>
              </a:rPr>
              <a:t>Jim Valentine, Ph.D.</a:t>
            </a:r>
          </a:p>
          <a:p>
            <a:pPr algn="ctr" defTabSz="457200">
              <a:spcBef>
                <a:spcPct val="0"/>
              </a:spcBef>
              <a:defRPr/>
            </a:pPr>
            <a:r>
              <a:rPr lang="en-US" sz="2000" b="1" kern="1200" dirty="0" smtClean="0">
                <a:solidFill>
                  <a:srgbClr val="EEECE1"/>
                </a:solidFill>
                <a:ea typeface="+mn-ea"/>
              </a:rPr>
              <a:t>Director</a:t>
            </a:r>
          </a:p>
          <a:p>
            <a:pPr algn="ctr" defTabSz="457200">
              <a:spcBef>
                <a:spcPct val="0"/>
              </a:spcBef>
              <a:defRPr/>
            </a:pPr>
            <a:endParaRPr lang="en-US" sz="2000" b="1" kern="1200" dirty="0" smtClean="0">
              <a:solidFill>
                <a:srgbClr val="EEECE1"/>
              </a:solidFill>
              <a:ea typeface="+mn-ea"/>
            </a:endParaRPr>
          </a:p>
          <a:p>
            <a:pPr algn="ctr" defTabSz="457200">
              <a:spcBef>
                <a:spcPct val="0"/>
              </a:spcBef>
              <a:defRPr/>
            </a:pPr>
            <a:r>
              <a:rPr lang="en-US" sz="2000" b="1" kern="1200" dirty="0" smtClean="0">
                <a:solidFill>
                  <a:srgbClr val="EEECE1"/>
                </a:solidFill>
                <a:ea typeface="+mn-ea"/>
              </a:rPr>
              <a:t>American Language Institute</a:t>
            </a:r>
          </a:p>
          <a:p>
            <a:pPr algn="ctr" defTabSz="457200">
              <a:spcBef>
                <a:spcPct val="0"/>
              </a:spcBef>
              <a:defRPr/>
            </a:pPr>
            <a:r>
              <a:rPr lang="en-US" sz="1800" b="1" kern="1200" smtClean="0">
                <a:solidFill>
                  <a:srgbClr val="EEECE1"/>
                </a:solidFill>
                <a:ea typeface="+mn-ea"/>
              </a:rPr>
              <a:t>August 14, 2017</a:t>
            </a:r>
            <a:endParaRPr lang="en-US" sz="1800" b="1" kern="1200" dirty="0" smtClean="0">
              <a:solidFill>
                <a:srgbClr val="EEECE1"/>
              </a:solidFill>
              <a:ea typeface="+mn-ea"/>
            </a:endParaRPr>
          </a:p>
          <a:p>
            <a:pPr algn="ctr" defTabSz="457200">
              <a:spcBef>
                <a:spcPct val="0"/>
              </a:spcBef>
              <a:defRPr/>
            </a:pPr>
            <a:endParaRPr lang="en-US" sz="1800" b="1" kern="1200" dirty="0" smtClean="0">
              <a:solidFill>
                <a:srgbClr val="EEECE1"/>
              </a:solidFill>
              <a:ea typeface="+mn-ea"/>
            </a:endParaRPr>
          </a:p>
          <a:p>
            <a:pPr algn="ctr" defTabSz="457200">
              <a:spcBef>
                <a:spcPct val="0"/>
              </a:spcBef>
              <a:defRPr/>
            </a:pPr>
            <a:endParaRPr lang="en-US" sz="1800" b="1" kern="1200" dirty="0">
              <a:solidFill>
                <a:srgbClr val="EEECE1"/>
              </a:solidFill>
              <a:ea typeface="+mn-ea"/>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7" name="Shape 77"/>
          <p:cNvSpPr txBox="1">
            <a:spLocks noGrp="1"/>
          </p:cNvSpPr>
          <p:nvPr>
            <p:ph type="body" idx="2"/>
          </p:nvPr>
        </p:nvSpPr>
        <p:spPr>
          <a:xfrm>
            <a:off x="275384" y="0"/>
            <a:ext cx="4035315" cy="3964387"/>
          </a:xfrm>
          <a:prstGeom prst="rect">
            <a:avLst/>
          </a:prstGeom>
          <a:solidFill>
            <a:schemeClr val="bg1">
              <a:alpha val="85000"/>
            </a:schemeClr>
          </a:solidFill>
        </p:spPr>
        <p:txBody>
          <a:bodyPr lIns="91425" tIns="91425" rIns="91425" bIns="91425" anchor="t" anchorCtr="0">
            <a:noAutofit/>
          </a:bodyPr>
          <a:lstStyle/>
          <a:p>
            <a:pPr marL="1039813" indent="-801688">
              <a:lnSpc>
                <a:spcPct val="100000"/>
              </a:lnSpc>
            </a:pPr>
            <a:endParaRPr lang="en-US" sz="1400" b="1" dirty="0" smtClean="0"/>
          </a:p>
          <a:p>
            <a:pPr marL="971550" indent="-674688"/>
            <a:r>
              <a:rPr lang="en-US" sz="1400" b="1" dirty="0" smtClean="0"/>
              <a:t>POSSIBLE ANSWERS:</a:t>
            </a:r>
            <a:endParaRPr lang="en-US" sz="1400" b="1" dirty="0"/>
          </a:p>
          <a:p>
            <a:pPr marL="698500" lvl="0" indent="-401638">
              <a:buFont typeface="+mj-lt"/>
              <a:buAutoNum type="arabicPeriod" startAt="4"/>
            </a:pPr>
            <a:r>
              <a:rPr lang="en-US" sz="2000" dirty="0"/>
              <a:t>Exceptionalism</a:t>
            </a:r>
          </a:p>
          <a:p>
            <a:pPr marL="693738" lvl="0" indent="-233363">
              <a:buFont typeface="Arial" charset="0"/>
              <a:buChar char="•"/>
            </a:pPr>
            <a:r>
              <a:rPr lang="en-US" sz="1400" dirty="0"/>
              <a:t>Global </a:t>
            </a:r>
            <a:r>
              <a:rPr lang="en-US" sz="1400" dirty="0" smtClean="0"/>
              <a:t>superpower</a:t>
            </a:r>
          </a:p>
          <a:p>
            <a:pPr marL="693738" lvl="0" indent="-233363">
              <a:buFont typeface="Arial" charset="0"/>
              <a:buChar char="•"/>
            </a:pPr>
            <a:r>
              <a:rPr lang="en-US" sz="1400" dirty="0" smtClean="0"/>
              <a:t>Washington’s Farewell Address</a:t>
            </a:r>
          </a:p>
          <a:p>
            <a:pPr marL="693738" lvl="0" indent="-233363">
              <a:buFont typeface="Arial" charset="0"/>
              <a:buChar char="•"/>
            </a:pPr>
            <a:r>
              <a:rPr lang="en-US" sz="1400" dirty="0" smtClean="0"/>
              <a:t>War to Make the World Safe for Democracy</a:t>
            </a:r>
          </a:p>
          <a:p>
            <a:pPr marL="693738" lvl="0" indent="-233363">
              <a:buFont typeface="Arial" charset="0"/>
              <a:buChar char="•"/>
            </a:pPr>
            <a:r>
              <a:rPr lang="en-US" sz="1400" dirty="0" smtClean="0"/>
              <a:t>Pearl Harbor &amp; 9/11 </a:t>
            </a:r>
          </a:p>
        </p:txBody>
      </p:sp>
      <p:sp>
        <p:nvSpPr>
          <p:cNvPr id="16" name="Shape 76"/>
          <p:cNvSpPr txBox="1">
            <a:spLocks noGrp="1"/>
          </p:cNvSpPr>
          <p:nvPr>
            <p:ph type="title"/>
          </p:nvPr>
        </p:nvSpPr>
        <p:spPr>
          <a:xfrm>
            <a:off x="275384" y="4107513"/>
            <a:ext cx="4035315" cy="1509710"/>
          </a:xfrm>
          <a:prstGeom prst="rect">
            <a:avLst/>
          </a:prstGeom>
          <a:solidFill>
            <a:srgbClr val="4A86E8">
              <a:alpha val="85000"/>
            </a:srgbClr>
          </a:solidFill>
        </p:spPr>
        <p:txBody>
          <a:bodyPr lIns="91425" tIns="91425" rIns="91425" bIns="91425" anchor="ctr" anchorCtr="0">
            <a:noAutofit/>
          </a:bodyPr>
          <a:lstStyle/>
          <a:p>
            <a:pPr lvl="0"/>
            <a:r>
              <a:rPr lang="en-US" sz="2400" dirty="0" smtClean="0">
                <a:solidFill>
                  <a:schemeClr val="bg1"/>
                </a:solidFill>
              </a:rPr>
              <a:t/>
            </a:r>
            <a:br>
              <a:rPr lang="en-US" sz="2400" dirty="0" smtClean="0">
                <a:solidFill>
                  <a:schemeClr val="bg1"/>
                </a:solidFill>
              </a:rPr>
            </a:br>
            <a:r>
              <a:rPr lang="en-US" sz="2400" dirty="0" smtClean="0">
                <a:solidFill>
                  <a:schemeClr val="bg1"/>
                </a:solidFill>
              </a:rPr>
              <a:t>What is American Culture?</a:t>
            </a:r>
            <a:br>
              <a:rPr lang="en-US" sz="2400" dirty="0" smtClean="0">
                <a:solidFill>
                  <a:schemeClr val="bg1"/>
                </a:solidFill>
              </a:rPr>
            </a:br>
            <a:endParaRPr lang="en" sz="2400" dirty="0">
              <a:solidFill>
                <a:schemeClr val="bg1"/>
              </a:solidFill>
            </a:endParaRPr>
          </a:p>
        </p:txBody>
      </p:sp>
      <p:sp>
        <p:nvSpPr>
          <p:cNvPr id="23" name="Slide Number Placeholder 1"/>
          <p:cNvSpPr>
            <a:spLocks noGrp="1"/>
          </p:cNvSpPr>
          <p:nvPr>
            <p:ph type="sldNum" idx="12"/>
          </p:nvPr>
        </p:nvSpPr>
        <p:spPr>
          <a:xfrm>
            <a:off x="8289772" y="5703823"/>
            <a:ext cx="548700" cy="524700"/>
          </a:xfrm>
        </p:spPr>
        <p:txBody>
          <a:bodyPr/>
          <a:lstStyle/>
          <a:p>
            <a:pPr lvl="0" algn="ctr" rtl="0">
              <a:spcBef>
                <a:spcPts val="0"/>
              </a:spcBef>
              <a:buNone/>
            </a:pPr>
            <a:fld id="{D556EBB3-F516-2748-AE1A-34B9EA0D3914}" type="slidenum">
              <a:rPr lang="en" sz="1200" smtClean="0">
                <a:solidFill>
                  <a:srgbClr val="4A86E8"/>
                </a:solidFill>
                <a:latin typeface="Verdana"/>
                <a:ea typeface="Verdana"/>
                <a:cs typeface="Verdana"/>
                <a:sym typeface="Verdana"/>
              </a:rPr>
              <a:t>10</a:t>
            </a:fld>
            <a:endParaRPr lang="en" sz="1200" dirty="0">
              <a:solidFill>
                <a:srgbClr val="4A86E8"/>
              </a:solidFill>
              <a:latin typeface="Verdana"/>
              <a:ea typeface="Verdana"/>
              <a:cs typeface="Verdana"/>
              <a:sym typeface="Verdana"/>
            </a:endParaRPr>
          </a:p>
        </p:txBody>
      </p:sp>
      <p:sp>
        <p:nvSpPr>
          <p:cNvPr id="24" name="Rectangle 23"/>
          <p:cNvSpPr/>
          <p:nvPr/>
        </p:nvSpPr>
        <p:spPr>
          <a:xfrm>
            <a:off x="5112945" y="5843063"/>
            <a:ext cx="2871299" cy="246221"/>
          </a:xfrm>
          <a:prstGeom prst="rect">
            <a:avLst/>
          </a:prstGeom>
        </p:spPr>
        <p:txBody>
          <a:bodyPr wrap="none">
            <a:spAutoFit/>
          </a:bodyPr>
          <a:lstStyle/>
          <a:p>
            <a:r>
              <a:rPr lang="en-US" sz="1000" b="1" i="1" dirty="0">
                <a:solidFill>
                  <a:srgbClr val="4A86E8"/>
                </a:solidFill>
              </a:rPr>
              <a:t>Exploring American Culture</a:t>
            </a:r>
            <a:r>
              <a:rPr lang="en-US" sz="1000" dirty="0">
                <a:solidFill>
                  <a:srgbClr val="4A86E8"/>
                </a:solidFill>
              </a:rPr>
              <a:t>, August 14, 2017</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0185" y="1108087"/>
            <a:ext cx="3154328" cy="4362271"/>
          </a:xfrm>
          <a:prstGeom prst="rect">
            <a:avLst/>
          </a:prstGeom>
        </p:spPr>
      </p:pic>
      <p:sp>
        <p:nvSpPr>
          <p:cNvPr id="8" name="TextBox 7"/>
          <p:cNvSpPr txBox="1"/>
          <p:nvPr/>
        </p:nvSpPr>
        <p:spPr>
          <a:xfrm>
            <a:off x="5444972" y="735382"/>
            <a:ext cx="406399" cy="261610"/>
          </a:xfrm>
          <a:prstGeom prst="rect">
            <a:avLst/>
          </a:prstGeom>
          <a:solidFill>
            <a:schemeClr val="bg1"/>
          </a:solidFill>
        </p:spPr>
        <p:txBody>
          <a:bodyPr wrap="square" rtlCol="0">
            <a:spAutoFit/>
          </a:bodyPr>
          <a:lstStyle/>
          <a:p>
            <a:r>
              <a:rPr lang="en-US" sz="1100" b="1" dirty="0" smtClean="0">
                <a:solidFill>
                  <a:srgbClr val="4A86E8"/>
                </a:solidFill>
                <a:latin typeface="Verdana" charset="0"/>
                <a:ea typeface="Verdana" charset="0"/>
                <a:cs typeface="Verdana" charset="0"/>
              </a:rPr>
              <a:t>18</a:t>
            </a:r>
            <a:endParaRPr lang="en-US" sz="1100" b="1" dirty="0">
              <a:solidFill>
                <a:srgbClr val="4A86E8"/>
              </a:solidFill>
              <a:latin typeface="Verdana" charset="0"/>
              <a:ea typeface="Verdana" charset="0"/>
              <a:cs typeface="Verdana" charset="0"/>
            </a:endParaRPr>
          </a:p>
        </p:txBody>
      </p:sp>
      <p:sp>
        <p:nvSpPr>
          <p:cNvPr id="9" name="TextBox 8"/>
          <p:cNvSpPr txBox="1"/>
          <p:nvPr/>
        </p:nvSpPr>
        <p:spPr>
          <a:xfrm>
            <a:off x="6524150" y="735382"/>
            <a:ext cx="406399" cy="261610"/>
          </a:xfrm>
          <a:prstGeom prst="rect">
            <a:avLst/>
          </a:prstGeom>
          <a:solidFill>
            <a:schemeClr val="bg1"/>
          </a:solidFill>
        </p:spPr>
        <p:txBody>
          <a:bodyPr wrap="square" rtlCol="0">
            <a:spAutoFit/>
          </a:bodyPr>
          <a:lstStyle/>
          <a:p>
            <a:r>
              <a:rPr lang="en-US" sz="1100" b="1" dirty="0" smtClean="0">
                <a:solidFill>
                  <a:srgbClr val="4A86E8"/>
                </a:solidFill>
                <a:latin typeface="Verdana" charset="0"/>
                <a:ea typeface="Verdana" charset="0"/>
                <a:cs typeface="Verdana" charset="0"/>
              </a:rPr>
              <a:t>19</a:t>
            </a:r>
            <a:endParaRPr lang="en-US" sz="1100" b="1" dirty="0">
              <a:solidFill>
                <a:srgbClr val="4A86E8"/>
              </a:solidFill>
              <a:latin typeface="Verdana" charset="0"/>
              <a:ea typeface="Verdana" charset="0"/>
              <a:cs typeface="Verdana" charset="0"/>
            </a:endParaRPr>
          </a:p>
        </p:txBody>
      </p:sp>
      <p:sp>
        <p:nvSpPr>
          <p:cNvPr id="10" name="TextBox 9"/>
          <p:cNvSpPr txBox="1"/>
          <p:nvPr/>
        </p:nvSpPr>
        <p:spPr>
          <a:xfrm>
            <a:off x="7577845" y="735382"/>
            <a:ext cx="406399" cy="261610"/>
          </a:xfrm>
          <a:prstGeom prst="rect">
            <a:avLst/>
          </a:prstGeom>
          <a:solidFill>
            <a:schemeClr val="bg1"/>
          </a:solidFill>
        </p:spPr>
        <p:txBody>
          <a:bodyPr wrap="square" rtlCol="0">
            <a:spAutoFit/>
          </a:bodyPr>
          <a:lstStyle/>
          <a:p>
            <a:r>
              <a:rPr lang="en-US" sz="1100" b="1" smtClean="0">
                <a:solidFill>
                  <a:srgbClr val="4A86E8"/>
                </a:solidFill>
                <a:latin typeface="Verdana" charset="0"/>
                <a:ea typeface="Verdana" charset="0"/>
                <a:cs typeface="Verdana" charset="0"/>
              </a:rPr>
              <a:t>20</a:t>
            </a:r>
            <a:endParaRPr lang="en-US" sz="1100" b="1" dirty="0">
              <a:solidFill>
                <a:srgbClr val="4A86E8"/>
              </a:solidFill>
              <a:latin typeface="Verdana" charset="0"/>
              <a:ea typeface="Verdana" charset="0"/>
              <a:cs typeface="Verdana" charset="0"/>
            </a:endParaRPr>
          </a:p>
        </p:txBody>
      </p:sp>
    </p:spTree>
    <p:extLst>
      <p:ext uri="{BB962C8B-B14F-4D97-AF65-F5344CB8AC3E}">
        <p14:creationId xmlns:p14="http://schemas.microsoft.com/office/powerpoint/2010/main" val="899577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23" name="Picture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7" name="Shape 77"/>
          <p:cNvSpPr txBox="1">
            <a:spLocks noGrp="1"/>
          </p:cNvSpPr>
          <p:nvPr>
            <p:ph type="body" idx="2"/>
          </p:nvPr>
        </p:nvSpPr>
        <p:spPr>
          <a:xfrm>
            <a:off x="275384" y="-1"/>
            <a:ext cx="4035315" cy="4347411"/>
          </a:xfrm>
          <a:prstGeom prst="rect">
            <a:avLst/>
          </a:prstGeom>
          <a:solidFill>
            <a:schemeClr val="bg1">
              <a:alpha val="85000"/>
            </a:schemeClr>
          </a:solidFill>
        </p:spPr>
        <p:txBody>
          <a:bodyPr lIns="91425" tIns="91425" rIns="91425" bIns="91425" anchor="t" anchorCtr="0">
            <a:noAutofit/>
          </a:bodyPr>
          <a:lstStyle/>
          <a:p>
            <a:pPr marL="971550" indent="-674688"/>
            <a:endParaRPr lang="en-US" sz="1400" b="1" u="sng" dirty="0" smtClean="0"/>
          </a:p>
          <a:p>
            <a:pPr marL="971550" indent="-674688"/>
            <a:r>
              <a:rPr lang="en-US" sz="1400" b="1" dirty="0" smtClean="0"/>
              <a:t>POSSIBLE ANSWERS:</a:t>
            </a:r>
            <a:endParaRPr lang="en-US" sz="1400" b="1" dirty="0"/>
          </a:p>
          <a:p>
            <a:pPr marL="635000" lvl="0" indent="-339725">
              <a:buFont typeface="+mj-lt"/>
              <a:buAutoNum type="arabicPeriod" startAt="6"/>
            </a:pPr>
            <a:r>
              <a:rPr lang="en-US" sz="2000" dirty="0"/>
              <a:t>Universalist claims</a:t>
            </a:r>
          </a:p>
          <a:p>
            <a:pPr marL="635000" indent="-158750">
              <a:buFont typeface="Arial" charset="0"/>
              <a:buChar char="•"/>
            </a:pPr>
            <a:r>
              <a:rPr lang="en-US" sz="1400" dirty="0"/>
              <a:t>America as an idea </a:t>
            </a:r>
          </a:p>
          <a:p>
            <a:pPr marL="635000" indent="-158750">
              <a:buFont typeface="Arial" charset="0"/>
              <a:buChar char="•"/>
            </a:pPr>
            <a:r>
              <a:rPr lang="en-US" sz="1400" dirty="0"/>
              <a:t>UN Declaration of Human Rights</a:t>
            </a:r>
          </a:p>
          <a:p>
            <a:pPr marL="635000" indent="-158750">
              <a:buFont typeface="Arial" charset="0"/>
              <a:buChar char="•"/>
            </a:pPr>
            <a:r>
              <a:rPr lang="en-US" sz="1400" dirty="0"/>
              <a:t>Not blood and soil </a:t>
            </a:r>
            <a:r>
              <a:rPr lang="en-US" sz="1400" dirty="0" smtClean="0"/>
              <a:t>nationalism</a:t>
            </a:r>
          </a:p>
          <a:p>
            <a:pPr marL="635000" indent="-158750">
              <a:buFont typeface="Arial" charset="0"/>
              <a:buChar char="•"/>
            </a:pPr>
            <a:r>
              <a:rPr lang="en-US" sz="1400" dirty="0" smtClean="0"/>
              <a:t>We are the world</a:t>
            </a:r>
          </a:p>
          <a:p>
            <a:pPr marL="476250"/>
            <a:endParaRPr lang="en-US" sz="1400" dirty="0" smtClean="0"/>
          </a:p>
        </p:txBody>
      </p:sp>
      <p:sp>
        <p:nvSpPr>
          <p:cNvPr id="16" name="Shape 76"/>
          <p:cNvSpPr txBox="1">
            <a:spLocks noGrp="1"/>
          </p:cNvSpPr>
          <p:nvPr>
            <p:ph type="title"/>
          </p:nvPr>
        </p:nvSpPr>
        <p:spPr>
          <a:xfrm>
            <a:off x="275384" y="4434464"/>
            <a:ext cx="4035315" cy="1253770"/>
          </a:xfrm>
          <a:prstGeom prst="rect">
            <a:avLst/>
          </a:prstGeom>
          <a:solidFill>
            <a:srgbClr val="4A86E8">
              <a:alpha val="85000"/>
            </a:srgbClr>
          </a:solidFill>
        </p:spPr>
        <p:txBody>
          <a:bodyPr lIns="91425" tIns="91425" rIns="91425" bIns="91425" anchor="ctr" anchorCtr="0">
            <a:noAutofit/>
          </a:bodyPr>
          <a:lstStyle/>
          <a:p>
            <a:pPr lvl="0"/>
            <a:r>
              <a:rPr lang="en-US" sz="2400" dirty="0" smtClean="0">
                <a:solidFill>
                  <a:schemeClr val="bg1"/>
                </a:solidFill>
              </a:rPr>
              <a:t/>
            </a:r>
            <a:br>
              <a:rPr lang="en-US" sz="2400" dirty="0" smtClean="0">
                <a:solidFill>
                  <a:schemeClr val="bg1"/>
                </a:solidFill>
              </a:rPr>
            </a:br>
            <a:r>
              <a:rPr lang="en-US" sz="2400" dirty="0" smtClean="0">
                <a:solidFill>
                  <a:schemeClr val="bg1"/>
                </a:solidFill>
              </a:rPr>
              <a:t>What is American Culture?</a:t>
            </a:r>
            <a:br>
              <a:rPr lang="en-US" sz="2400" dirty="0" smtClean="0">
                <a:solidFill>
                  <a:schemeClr val="bg1"/>
                </a:solidFill>
              </a:rPr>
            </a:br>
            <a:endParaRPr lang="en" sz="2400" dirty="0">
              <a:solidFill>
                <a:schemeClr val="bg1"/>
              </a:solidFill>
            </a:endParaRPr>
          </a:p>
        </p:txBody>
      </p:sp>
      <p:sp>
        <p:nvSpPr>
          <p:cNvPr id="24" name="Slide Number Placeholder 1"/>
          <p:cNvSpPr>
            <a:spLocks noGrp="1"/>
          </p:cNvSpPr>
          <p:nvPr>
            <p:ph type="sldNum" idx="12"/>
          </p:nvPr>
        </p:nvSpPr>
        <p:spPr>
          <a:xfrm>
            <a:off x="8289772" y="5703823"/>
            <a:ext cx="548700" cy="524700"/>
          </a:xfrm>
        </p:spPr>
        <p:txBody>
          <a:bodyPr/>
          <a:lstStyle/>
          <a:p>
            <a:pPr lvl="0" algn="ctr" rtl="0">
              <a:spcBef>
                <a:spcPts val="0"/>
              </a:spcBef>
              <a:buNone/>
            </a:pPr>
            <a:fld id="{8A046A35-D723-6F40-9EB8-CE84C3CF8672}" type="slidenum">
              <a:rPr lang="en" sz="1200" smtClean="0">
                <a:solidFill>
                  <a:srgbClr val="4A86E8"/>
                </a:solidFill>
                <a:latin typeface="Verdana"/>
                <a:ea typeface="Verdana"/>
                <a:cs typeface="Verdana"/>
                <a:sym typeface="Verdana"/>
              </a:rPr>
              <a:t>11</a:t>
            </a:fld>
            <a:endParaRPr lang="en" sz="1200" dirty="0">
              <a:solidFill>
                <a:srgbClr val="4A86E8"/>
              </a:solidFill>
              <a:latin typeface="Verdana"/>
              <a:ea typeface="Verdana"/>
              <a:cs typeface="Verdana"/>
              <a:sym typeface="Verdana"/>
            </a:endParaRPr>
          </a:p>
        </p:txBody>
      </p:sp>
      <p:sp>
        <p:nvSpPr>
          <p:cNvPr id="25" name="Rectangle 24"/>
          <p:cNvSpPr/>
          <p:nvPr/>
        </p:nvSpPr>
        <p:spPr>
          <a:xfrm>
            <a:off x="5112945" y="5843063"/>
            <a:ext cx="2871299" cy="246221"/>
          </a:xfrm>
          <a:prstGeom prst="rect">
            <a:avLst/>
          </a:prstGeom>
        </p:spPr>
        <p:txBody>
          <a:bodyPr wrap="none">
            <a:spAutoFit/>
          </a:bodyPr>
          <a:lstStyle/>
          <a:p>
            <a:r>
              <a:rPr lang="en-US" sz="1000" b="1" i="1" dirty="0">
                <a:solidFill>
                  <a:srgbClr val="4A86E8"/>
                </a:solidFill>
              </a:rPr>
              <a:t>Exploring American Culture</a:t>
            </a:r>
            <a:r>
              <a:rPr lang="en-US" sz="1000" dirty="0">
                <a:solidFill>
                  <a:srgbClr val="4A86E8"/>
                </a:solidFill>
              </a:rPr>
              <a:t>, August 14, 2017</a:t>
            </a:r>
          </a:p>
        </p:txBody>
      </p:sp>
      <p:pic>
        <p:nvPicPr>
          <p:cNvPr id="2" name="Picture 1"/>
          <p:cNvPicPr>
            <a:picLocks noChangeAspect="1"/>
          </p:cNvPicPr>
          <p:nvPr/>
        </p:nvPicPr>
        <p:blipFill>
          <a:blip r:embed="rId4"/>
          <a:stretch>
            <a:fillRect/>
          </a:stretch>
        </p:blipFill>
        <p:spPr>
          <a:xfrm>
            <a:off x="5036959" y="1364729"/>
            <a:ext cx="1853632" cy="2418990"/>
          </a:xfrm>
          <a:prstGeom prst="rect">
            <a:avLst/>
          </a:prstGeom>
        </p:spPr>
      </p:pic>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t="-1" b="-37"/>
          <a:stretch/>
        </p:blipFill>
        <p:spPr>
          <a:xfrm>
            <a:off x="7030079" y="1367108"/>
            <a:ext cx="1808393" cy="2411191"/>
          </a:xfrm>
          <a:prstGeom prst="rect">
            <a:avLst/>
          </a:prstGeom>
        </p:spPr>
      </p:pic>
      <p:sp>
        <p:nvSpPr>
          <p:cNvPr id="10" name="Shape 77"/>
          <p:cNvSpPr txBox="1">
            <a:spLocks/>
          </p:cNvSpPr>
          <p:nvPr/>
        </p:nvSpPr>
        <p:spPr>
          <a:xfrm>
            <a:off x="5110579" y="3913877"/>
            <a:ext cx="3560024" cy="2294943"/>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rgbClr val="4A86E8"/>
              </a:buClr>
              <a:buSzPct val="100000"/>
              <a:buFont typeface="Verdana"/>
              <a:buNone/>
              <a:defRPr sz="1800" b="0" i="0" u="none" strike="noStrike" cap="none">
                <a:solidFill>
                  <a:srgbClr val="4A86E8"/>
                </a:solidFill>
                <a:latin typeface="Verdana"/>
                <a:ea typeface="Verdana"/>
                <a:cs typeface="Verdana"/>
                <a:sym typeface="Verdana"/>
              </a:defRPr>
            </a:lvl1pPr>
            <a:lvl2pPr marR="0" lvl="1" algn="l" rtl="0">
              <a:lnSpc>
                <a:spcPct val="115000"/>
              </a:lnSpc>
              <a:spcBef>
                <a:spcPts val="0"/>
              </a:spcBef>
              <a:spcAft>
                <a:spcPts val="1600"/>
              </a:spcAft>
              <a:buClr>
                <a:srgbClr val="4A86E8"/>
              </a:buClr>
              <a:buSzPct val="100000"/>
              <a:buFont typeface="Verdana"/>
              <a:buNone/>
              <a:defRPr sz="1800" b="0" i="0" u="none" strike="noStrike" cap="none">
                <a:solidFill>
                  <a:srgbClr val="4A86E8"/>
                </a:solidFill>
                <a:latin typeface="Verdana"/>
                <a:ea typeface="Verdana"/>
                <a:cs typeface="Verdana"/>
                <a:sym typeface="Verdana"/>
              </a:defRPr>
            </a:lvl2pPr>
            <a:lvl3pPr marR="0" lvl="2" algn="l" rtl="0">
              <a:lnSpc>
                <a:spcPct val="115000"/>
              </a:lnSpc>
              <a:spcBef>
                <a:spcPts val="0"/>
              </a:spcBef>
              <a:spcAft>
                <a:spcPts val="1600"/>
              </a:spcAft>
              <a:buClr>
                <a:srgbClr val="4A86E8"/>
              </a:buClr>
              <a:buSzPct val="100000"/>
              <a:buFont typeface="Verdana"/>
              <a:buNone/>
              <a:defRPr sz="1800" b="0" i="0" u="none" strike="noStrike" cap="none">
                <a:solidFill>
                  <a:srgbClr val="4A86E8"/>
                </a:solidFill>
                <a:latin typeface="Verdana"/>
                <a:ea typeface="Verdana"/>
                <a:cs typeface="Verdana"/>
                <a:sym typeface="Verdana"/>
              </a:defRPr>
            </a:lvl3pPr>
            <a:lvl4pPr marR="0" lvl="3" algn="l" rtl="0">
              <a:lnSpc>
                <a:spcPct val="115000"/>
              </a:lnSpc>
              <a:spcBef>
                <a:spcPts val="0"/>
              </a:spcBef>
              <a:spcAft>
                <a:spcPts val="1600"/>
              </a:spcAft>
              <a:buClr>
                <a:srgbClr val="4A86E8"/>
              </a:buClr>
              <a:buSzPct val="100000"/>
              <a:buFont typeface="Verdana"/>
              <a:buNone/>
              <a:defRPr sz="1800" b="0" i="0" u="none" strike="noStrike" cap="none">
                <a:solidFill>
                  <a:srgbClr val="4A86E8"/>
                </a:solidFill>
                <a:latin typeface="Verdana"/>
                <a:ea typeface="Verdana"/>
                <a:cs typeface="Verdana"/>
                <a:sym typeface="Verdana"/>
              </a:defRPr>
            </a:lvl4pPr>
            <a:lvl5pPr marR="0" lvl="4" algn="l" rtl="0">
              <a:lnSpc>
                <a:spcPct val="115000"/>
              </a:lnSpc>
              <a:spcBef>
                <a:spcPts val="0"/>
              </a:spcBef>
              <a:spcAft>
                <a:spcPts val="1600"/>
              </a:spcAft>
              <a:buClr>
                <a:srgbClr val="4A86E8"/>
              </a:buClr>
              <a:buSzPct val="100000"/>
              <a:buFont typeface="Verdana"/>
              <a:buNone/>
              <a:defRPr sz="1800" b="0" i="0" u="none" strike="noStrike" cap="none">
                <a:solidFill>
                  <a:srgbClr val="4A86E8"/>
                </a:solidFill>
                <a:latin typeface="Verdana"/>
                <a:ea typeface="Verdana"/>
                <a:cs typeface="Verdana"/>
                <a:sym typeface="Verdana"/>
              </a:defRPr>
            </a:lvl5pPr>
            <a:lvl6pPr marR="0" lvl="5" algn="l" rtl="0">
              <a:lnSpc>
                <a:spcPct val="115000"/>
              </a:lnSpc>
              <a:spcBef>
                <a:spcPts val="0"/>
              </a:spcBef>
              <a:spcAft>
                <a:spcPts val="1600"/>
              </a:spcAft>
              <a:buClr>
                <a:srgbClr val="4A86E8"/>
              </a:buClr>
              <a:buSzPct val="100000"/>
              <a:buFont typeface="Verdana"/>
              <a:buNone/>
              <a:defRPr sz="1800" b="0" i="0" u="none" strike="noStrike" cap="none">
                <a:solidFill>
                  <a:srgbClr val="4A86E8"/>
                </a:solidFill>
                <a:latin typeface="Verdana"/>
                <a:ea typeface="Verdana"/>
                <a:cs typeface="Verdana"/>
                <a:sym typeface="Verdana"/>
              </a:defRPr>
            </a:lvl6pPr>
            <a:lvl7pPr marR="0" lvl="6" algn="l" rtl="0">
              <a:lnSpc>
                <a:spcPct val="115000"/>
              </a:lnSpc>
              <a:spcBef>
                <a:spcPts val="0"/>
              </a:spcBef>
              <a:spcAft>
                <a:spcPts val="1600"/>
              </a:spcAft>
              <a:buClr>
                <a:srgbClr val="4A86E8"/>
              </a:buClr>
              <a:buSzPct val="100000"/>
              <a:buFont typeface="Verdana"/>
              <a:buNone/>
              <a:defRPr sz="1800" b="0" i="0" u="none" strike="noStrike" cap="none">
                <a:solidFill>
                  <a:srgbClr val="4A86E8"/>
                </a:solidFill>
                <a:latin typeface="Verdana"/>
                <a:ea typeface="Verdana"/>
                <a:cs typeface="Verdana"/>
                <a:sym typeface="Verdana"/>
              </a:defRPr>
            </a:lvl7pPr>
            <a:lvl8pPr marR="0" lvl="7" algn="l" rtl="0">
              <a:lnSpc>
                <a:spcPct val="115000"/>
              </a:lnSpc>
              <a:spcBef>
                <a:spcPts val="0"/>
              </a:spcBef>
              <a:spcAft>
                <a:spcPts val="1600"/>
              </a:spcAft>
              <a:buClr>
                <a:srgbClr val="4A86E8"/>
              </a:buClr>
              <a:buSzPct val="100000"/>
              <a:buFont typeface="Verdana"/>
              <a:buNone/>
              <a:defRPr sz="1800" b="0" i="0" u="none" strike="noStrike" cap="none">
                <a:solidFill>
                  <a:srgbClr val="4A86E8"/>
                </a:solidFill>
                <a:latin typeface="Verdana"/>
                <a:ea typeface="Verdana"/>
                <a:cs typeface="Verdana"/>
                <a:sym typeface="Verdana"/>
              </a:defRPr>
            </a:lvl8pPr>
            <a:lvl9pPr marR="0" lvl="8" algn="l" rtl="0">
              <a:lnSpc>
                <a:spcPct val="115000"/>
              </a:lnSpc>
              <a:spcBef>
                <a:spcPts val="0"/>
              </a:spcBef>
              <a:spcAft>
                <a:spcPts val="1600"/>
              </a:spcAft>
              <a:buClr>
                <a:srgbClr val="4A86E8"/>
              </a:buClr>
              <a:buSzPct val="100000"/>
              <a:buFont typeface="Verdana"/>
              <a:buNone/>
              <a:defRPr sz="1800" b="0" i="0" u="none" strike="noStrike" cap="none">
                <a:solidFill>
                  <a:srgbClr val="4A86E8"/>
                </a:solidFill>
                <a:latin typeface="Verdana"/>
                <a:ea typeface="Verdana"/>
                <a:cs typeface="Verdana"/>
                <a:sym typeface="Verdana"/>
              </a:defRPr>
            </a:lvl9pPr>
          </a:lstStyle>
          <a:p>
            <a:pPr marL="349250"/>
            <a:r>
              <a:rPr lang="en-US" sz="1000" dirty="0" smtClean="0"/>
              <a:t>“</a:t>
            </a:r>
            <a:r>
              <a:rPr lang="en-US" sz="1000" dirty="0"/>
              <a:t>The world is my country; all mankind are my brethren, and to do good is my religion</a:t>
            </a:r>
            <a:r>
              <a:rPr lang="en-US" sz="1000" dirty="0" smtClean="0"/>
              <a:t>.”</a:t>
            </a:r>
          </a:p>
          <a:p>
            <a:pPr marL="460375" indent="-111125"/>
            <a:r>
              <a:rPr lang="en-US" sz="1000" b="1" dirty="0" smtClean="0"/>
              <a:t>– Thomas Paine</a:t>
            </a:r>
            <a:r>
              <a:rPr lang="en-US" sz="1000" dirty="0" smtClean="0"/>
              <a:t>, </a:t>
            </a:r>
            <a:r>
              <a:rPr lang="en-US" sz="1000" i="1" dirty="0"/>
              <a:t>(1737-1809) American revolutionary, philosopher and political </a:t>
            </a:r>
            <a:r>
              <a:rPr lang="en-US" sz="1000" i="1" dirty="0" smtClean="0"/>
              <a:t>activist</a:t>
            </a:r>
            <a:endParaRPr lang="en-US" sz="1000" i="1" dirty="0"/>
          </a:p>
        </p:txBody>
      </p:sp>
      <p:sp>
        <p:nvSpPr>
          <p:cNvPr id="11" name="TextBox 10"/>
          <p:cNvSpPr txBox="1"/>
          <p:nvPr/>
        </p:nvSpPr>
        <p:spPr>
          <a:xfrm>
            <a:off x="6350737" y="3429000"/>
            <a:ext cx="406399" cy="261610"/>
          </a:xfrm>
          <a:prstGeom prst="rect">
            <a:avLst/>
          </a:prstGeom>
          <a:solidFill>
            <a:schemeClr val="bg1"/>
          </a:solidFill>
        </p:spPr>
        <p:txBody>
          <a:bodyPr wrap="square" rtlCol="0">
            <a:spAutoFit/>
          </a:bodyPr>
          <a:lstStyle/>
          <a:p>
            <a:r>
              <a:rPr lang="en-US" sz="1100" b="1" dirty="0" smtClean="0">
                <a:solidFill>
                  <a:srgbClr val="4A86E8"/>
                </a:solidFill>
                <a:latin typeface="Verdana" charset="0"/>
                <a:ea typeface="Verdana" charset="0"/>
                <a:cs typeface="Verdana" charset="0"/>
              </a:rPr>
              <a:t>21</a:t>
            </a:r>
            <a:endParaRPr lang="en-US" sz="1100" b="1" dirty="0">
              <a:solidFill>
                <a:srgbClr val="4A86E8"/>
              </a:solidFill>
              <a:latin typeface="Verdana" charset="0"/>
              <a:ea typeface="Verdana" charset="0"/>
              <a:cs typeface="Verdana" charset="0"/>
            </a:endParaRPr>
          </a:p>
        </p:txBody>
      </p:sp>
      <p:sp>
        <p:nvSpPr>
          <p:cNvPr id="12" name="TextBox 11"/>
          <p:cNvSpPr txBox="1"/>
          <p:nvPr/>
        </p:nvSpPr>
        <p:spPr>
          <a:xfrm>
            <a:off x="8289772" y="3429000"/>
            <a:ext cx="406399" cy="261610"/>
          </a:xfrm>
          <a:prstGeom prst="rect">
            <a:avLst/>
          </a:prstGeom>
          <a:solidFill>
            <a:schemeClr val="bg1"/>
          </a:solidFill>
        </p:spPr>
        <p:txBody>
          <a:bodyPr wrap="square" rtlCol="0">
            <a:spAutoFit/>
          </a:bodyPr>
          <a:lstStyle/>
          <a:p>
            <a:r>
              <a:rPr lang="en-US" sz="1100" b="1" smtClean="0">
                <a:solidFill>
                  <a:srgbClr val="4A86E8"/>
                </a:solidFill>
                <a:latin typeface="Verdana" charset="0"/>
                <a:ea typeface="Verdana" charset="0"/>
                <a:cs typeface="Verdana" charset="0"/>
              </a:rPr>
              <a:t>22</a:t>
            </a:r>
            <a:endParaRPr lang="en-US" sz="1100" b="1" dirty="0">
              <a:solidFill>
                <a:srgbClr val="4A86E8"/>
              </a:solidFill>
              <a:latin typeface="Verdana" charset="0"/>
              <a:ea typeface="Verdana" charset="0"/>
              <a:cs typeface="Verdana" charset="0"/>
            </a:endParaRPr>
          </a:p>
        </p:txBody>
      </p:sp>
    </p:spTree>
    <p:extLst>
      <p:ext uri="{BB962C8B-B14F-4D97-AF65-F5344CB8AC3E}">
        <p14:creationId xmlns:p14="http://schemas.microsoft.com/office/powerpoint/2010/main" val="1235084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23" name="Picture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5821"/>
            <a:ext cx="9144000" cy="6858000"/>
          </a:xfrm>
          <a:prstGeom prst="rect">
            <a:avLst/>
          </a:prstGeom>
        </p:spPr>
      </p:pic>
      <p:sp>
        <p:nvSpPr>
          <p:cNvPr id="77" name="Shape 77"/>
          <p:cNvSpPr txBox="1">
            <a:spLocks noGrp="1"/>
          </p:cNvSpPr>
          <p:nvPr>
            <p:ph type="body" idx="2"/>
          </p:nvPr>
        </p:nvSpPr>
        <p:spPr>
          <a:xfrm>
            <a:off x="275384" y="-1"/>
            <a:ext cx="4035315" cy="4347411"/>
          </a:xfrm>
          <a:prstGeom prst="rect">
            <a:avLst/>
          </a:prstGeom>
          <a:solidFill>
            <a:schemeClr val="bg1">
              <a:alpha val="85000"/>
            </a:schemeClr>
          </a:solidFill>
        </p:spPr>
        <p:txBody>
          <a:bodyPr lIns="91425" tIns="91425" rIns="91425" bIns="91425" anchor="t" anchorCtr="0">
            <a:noAutofit/>
          </a:bodyPr>
          <a:lstStyle/>
          <a:p>
            <a:pPr marL="971550" indent="-674688"/>
            <a:endParaRPr lang="en-US" sz="1400" b="1" u="sng" dirty="0" smtClean="0"/>
          </a:p>
          <a:p>
            <a:pPr marL="971550" indent="-674688"/>
            <a:r>
              <a:rPr lang="en-US" sz="1400" b="1" dirty="0" smtClean="0"/>
              <a:t>POSSIBLE ANSWERS:</a:t>
            </a:r>
            <a:endParaRPr lang="en-US" sz="1400" b="1" dirty="0"/>
          </a:p>
          <a:p>
            <a:pPr marL="693738" indent="-396875">
              <a:buFont typeface="+mj-lt"/>
              <a:buAutoNum type="arabicPeriod"/>
            </a:pPr>
            <a:r>
              <a:rPr lang="en-US" sz="2000" dirty="0" smtClean="0"/>
              <a:t>Individualism</a:t>
            </a:r>
            <a:endParaRPr lang="en-US" sz="1400" i="1" dirty="0" smtClean="0"/>
          </a:p>
          <a:p>
            <a:pPr marL="515938"/>
            <a:r>
              <a:rPr lang="en-US" sz="1400" i="1" dirty="0" smtClean="0"/>
              <a:t>“In America, nobody says you have to keep circumstances somebody else gives you.”</a:t>
            </a:r>
          </a:p>
          <a:p>
            <a:pPr marL="515938" algn="ctr"/>
            <a:r>
              <a:rPr lang="en-US" sz="1400" i="1" dirty="0" smtClean="0"/>
              <a:t>Amy Tan (1952- ), Chinese-American novelist</a:t>
            </a:r>
            <a:endParaRPr lang="en-US" sz="1400" i="1" dirty="0"/>
          </a:p>
        </p:txBody>
      </p:sp>
      <p:sp>
        <p:nvSpPr>
          <p:cNvPr id="16" name="Shape 76"/>
          <p:cNvSpPr txBox="1">
            <a:spLocks noGrp="1"/>
          </p:cNvSpPr>
          <p:nvPr>
            <p:ph type="title"/>
          </p:nvPr>
        </p:nvSpPr>
        <p:spPr>
          <a:xfrm>
            <a:off x="275384" y="4434464"/>
            <a:ext cx="4035315" cy="1253770"/>
          </a:xfrm>
          <a:prstGeom prst="rect">
            <a:avLst/>
          </a:prstGeom>
          <a:solidFill>
            <a:srgbClr val="4A86E8">
              <a:alpha val="85000"/>
            </a:srgbClr>
          </a:solidFill>
        </p:spPr>
        <p:txBody>
          <a:bodyPr lIns="91425" tIns="91425" rIns="91425" bIns="91425" anchor="ctr" anchorCtr="0">
            <a:noAutofit/>
          </a:bodyPr>
          <a:lstStyle/>
          <a:p>
            <a:pPr lvl="0"/>
            <a:r>
              <a:rPr lang="en-US" sz="2400" dirty="0" smtClean="0">
                <a:solidFill>
                  <a:schemeClr val="bg1"/>
                </a:solidFill>
              </a:rPr>
              <a:t/>
            </a:r>
            <a:br>
              <a:rPr lang="en-US" sz="2400" dirty="0" smtClean="0">
                <a:solidFill>
                  <a:schemeClr val="bg1"/>
                </a:solidFill>
              </a:rPr>
            </a:br>
            <a:r>
              <a:rPr lang="en-US" sz="2400" dirty="0" smtClean="0">
                <a:solidFill>
                  <a:schemeClr val="bg1"/>
                </a:solidFill>
              </a:rPr>
              <a:t>What are Core        American Values?</a:t>
            </a:r>
            <a:br>
              <a:rPr lang="en-US" sz="2400" dirty="0" smtClean="0">
                <a:solidFill>
                  <a:schemeClr val="bg1"/>
                </a:solidFill>
              </a:rPr>
            </a:br>
            <a:endParaRPr lang="en" sz="2400" dirty="0">
              <a:solidFill>
                <a:schemeClr val="bg1"/>
              </a:solidFill>
            </a:endParaRPr>
          </a:p>
        </p:txBody>
      </p:sp>
      <p:sp>
        <p:nvSpPr>
          <p:cNvPr id="24" name="Slide Number Placeholder 1"/>
          <p:cNvSpPr>
            <a:spLocks noGrp="1"/>
          </p:cNvSpPr>
          <p:nvPr>
            <p:ph type="sldNum" idx="12"/>
          </p:nvPr>
        </p:nvSpPr>
        <p:spPr>
          <a:xfrm>
            <a:off x="8289772" y="5703823"/>
            <a:ext cx="548700" cy="524700"/>
          </a:xfrm>
        </p:spPr>
        <p:txBody>
          <a:bodyPr/>
          <a:lstStyle/>
          <a:p>
            <a:pPr lvl="0" algn="ctr" rtl="0">
              <a:spcBef>
                <a:spcPts val="0"/>
              </a:spcBef>
              <a:buNone/>
            </a:pPr>
            <a:fld id="{8A046A35-D723-6F40-9EB8-CE84C3CF8672}" type="slidenum">
              <a:rPr lang="en" sz="1200" smtClean="0">
                <a:solidFill>
                  <a:srgbClr val="4A86E8"/>
                </a:solidFill>
                <a:latin typeface="Verdana"/>
                <a:ea typeface="Verdana"/>
                <a:cs typeface="Verdana"/>
                <a:sym typeface="Verdana"/>
              </a:rPr>
              <a:t>12</a:t>
            </a:fld>
            <a:endParaRPr lang="en" sz="1200" dirty="0">
              <a:solidFill>
                <a:srgbClr val="4A86E8"/>
              </a:solidFill>
              <a:latin typeface="Verdana"/>
              <a:ea typeface="Verdana"/>
              <a:cs typeface="Verdana"/>
              <a:sym typeface="Verdana"/>
            </a:endParaRPr>
          </a:p>
        </p:txBody>
      </p:sp>
      <p:sp>
        <p:nvSpPr>
          <p:cNvPr id="25" name="Rectangle 24"/>
          <p:cNvSpPr/>
          <p:nvPr/>
        </p:nvSpPr>
        <p:spPr>
          <a:xfrm>
            <a:off x="5112945" y="5843063"/>
            <a:ext cx="2871299" cy="246221"/>
          </a:xfrm>
          <a:prstGeom prst="rect">
            <a:avLst/>
          </a:prstGeom>
        </p:spPr>
        <p:txBody>
          <a:bodyPr wrap="none">
            <a:spAutoFit/>
          </a:bodyPr>
          <a:lstStyle/>
          <a:p>
            <a:r>
              <a:rPr lang="en-US" sz="1000" b="1" i="1" dirty="0">
                <a:solidFill>
                  <a:srgbClr val="4A86E8"/>
                </a:solidFill>
              </a:rPr>
              <a:t>Exploring American Culture</a:t>
            </a:r>
            <a:r>
              <a:rPr lang="en-US" sz="1000" dirty="0">
                <a:solidFill>
                  <a:srgbClr val="4A86E8"/>
                </a:solidFill>
              </a:rPr>
              <a:t>, August 14, 2017</a:t>
            </a: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89145" y="1240201"/>
            <a:ext cx="1763919" cy="1901505"/>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28218" y="1243731"/>
            <a:ext cx="1901504" cy="1901504"/>
          </a:xfrm>
          <a:prstGeom prst="rect">
            <a:avLst/>
          </a:prstGeom>
        </p:spPr>
      </p:pic>
      <p:pic>
        <p:nvPicPr>
          <p:cNvPr id="2" name="Picture 1"/>
          <p:cNvPicPr>
            <a:picLocks noChangeAspect="1"/>
          </p:cNvPicPr>
          <p:nvPr/>
        </p:nvPicPr>
        <p:blipFill>
          <a:blip r:embed="rId6"/>
          <a:stretch>
            <a:fillRect/>
          </a:stretch>
        </p:blipFill>
        <p:spPr>
          <a:xfrm>
            <a:off x="4889145" y="3267244"/>
            <a:ext cx="3740577" cy="1963803"/>
          </a:xfrm>
          <a:prstGeom prst="rect">
            <a:avLst/>
          </a:prstGeom>
        </p:spPr>
      </p:pic>
      <p:sp>
        <p:nvSpPr>
          <p:cNvPr id="10" name="TextBox 9"/>
          <p:cNvSpPr txBox="1"/>
          <p:nvPr/>
        </p:nvSpPr>
        <p:spPr>
          <a:xfrm>
            <a:off x="5567904" y="915822"/>
            <a:ext cx="406399" cy="261610"/>
          </a:xfrm>
          <a:prstGeom prst="rect">
            <a:avLst/>
          </a:prstGeom>
          <a:solidFill>
            <a:schemeClr val="bg1"/>
          </a:solidFill>
        </p:spPr>
        <p:txBody>
          <a:bodyPr wrap="square" rtlCol="0">
            <a:spAutoFit/>
          </a:bodyPr>
          <a:lstStyle/>
          <a:p>
            <a:r>
              <a:rPr lang="en-US" sz="1100" b="1" dirty="0" smtClean="0">
                <a:solidFill>
                  <a:srgbClr val="4A86E8"/>
                </a:solidFill>
                <a:latin typeface="Verdana" charset="0"/>
                <a:ea typeface="Verdana" charset="0"/>
                <a:cs typeface="Verdana" charset="0"/>
              </a:rPr>
              <a:t>23</a:t>
            </a:r>
            <a:endParaRPr lang="en-US" sz="1100" b="1" dirty="0">
              <a:solidFill>
                <a:srgbClr val="4A86E8"/>
              </a:solidFill>
              <a:latin typeface="Verdana" charset="0"/>
              <a:ea typeface="Verdana" charset="0"/>
              <a:cs typeface="Verdana" charset="0"/>
            </a:endParaRPr>
          </a:p>
        </p:txBody>
      </p:sp>
      <p:sp>
        <p:nvSpPr>
          <p:cNvPr id="11" name="TextBox 10"/>
          <p:cNvSpPr txBox="1"/>
          <p:nvPr/>
        </p:nvSpPr>
        <p:spPr>
          <a:xfrm>
            <a:off x="8086572" y="4907720"/>
            <a:ext cx="406399" cy="261610"/>
          </a:xfrm>
          <a:prstGeom prst="rect">
            <a:avLst/>
          </a:prstGeom>
          <a:solidFill>
            <a:schemeClr val="bg1"/>
          </a:solidFill>
        </p:spPr>
        <p:txBody>
          <a:bodyPr wrap="square" rtlCol="0">
            <a:spAutoFit/>
          </a:bodyPr>
          <a:lstStyle/>
          <a:p>
            <a:r>
              <a:rPr lang="en-US" sz="1100" b="1" dirty="0" smtClean="0">
                <a:solidFill>
                  <a:srgbClr val="4A86E8"/>
                </a:solidFill>
                <a:latin typeface="Verdana" charset="0"/>
                <a:ea typeface="Verdana" charset="0"/>
                <a:cs typeface="Verdana" charset="0"/>
              </a:rPr>
              <a:t>25</a:t>
            </a:r>
            <a:endParaRPr lang="en-US" sz="1100" b="1" dirty="0">
              <a:solidFill>
                <a:srgbClr val="4A86E8"/>
              </a:solidFill>
              <a:latin typeface="Verdana" charset="0"/>
              <a:ea typeface="Verdana" charset="0"/>
              <a:cs typeface="Verdana" charset="0"/>
            </a:endParaRPr>
          </a:p>
        </p:txBody>
      </p:sp>
      <p:sp>
        <p:nvSpPr>
          <p:cNvPr id="12" name="TextBox 11"/>
          <p:cNvSpPr txBox="1"/>
          <p:nvPr/>
        </p:nvSpPr>
        <p:spPr>
          <a:xfrm>
            <a:off x="7475770" y="915822"/>
            <a:ext cx="406399" cy="261610"/>
          </a:xfrm>
          <a:prstGeom prst="rect">
            <a:avLst/>
          </a:prstGeom>
          <a:solidFill>
            <a:schemeClr val="bg1"/>
          </a:solidFill>
        </p:spPr>
        <p:txBody>
          <a:bodyPr wrap="square" rtlCol="0">
            <a:spAutoFit/>
          </a:bodyPr>
          <a:lstStyle/>
          <a:p>
            <a:r>
              <a:rPr lang="en-US" sz="1100" b="1" dirty="0" smtClean="0">
                <a:solidFill>
                  <a:srgbClr val="4A86E8"/>
                </a:solidFill>
                <a:latin typeface="Verdana" charset="0"/>
                <a:ea typeface="Verdana" charset="0"/>
                <a:cs typeface="Verdana" charset="0"/>
              </a:rPr>
              <a:t>24</a:t>
            </a:r>
            <a:endParaRPr lang="en-US" sz="1100" b="1" dirty="0">
              <a:solidFill>
                <a:srgbClr val="4A86E8"/>
              </a:solidFill>
              <a:latin typeface="Verdana" charset="0"/>
              <a:ea typeface="Verdana" charset="0"/>
              <a:cs typeface="Verdana" charset="0"/>
            </a:endParaRPr>
          </a:p>
        </p:txBody>
      </p:sp>
    </p:spTree>
    <p:extLst>
      <p:ext uri="{BB962C8B-B14F-4D97-AF65-F5344CB8AC3E}">
        <p14:creationId xmlns:p14="http://schemas.microsoft.com/office/powerpoint/2010/main" val="3958794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23" name="Picture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7" name="Shape 77"/>
          <p:cNvSpPr txBox="1">
            <a:spLocks noGrp="1"/>
          </p:cNvSpPr>
          <p:nvPr>
            <p:ph type="body" idx="2"/>
          </p:nvPr>
        </p:nvSpPr>
        <p:spPr>
          <a:xfrm>
            <a:off x="275384" y="-1"/>
            <a:ext cx="4035315" cy="4347411"/>
          </a:xfrm>
          <a:prstGeom prst="rect">
            <a:avLst/>
          </a:prstGeom>
          <a:solidFill>
            <a:schemeClr val="bg1">
              <a:alpha val="85000"/>
            </a:schemeClr>
          </a:solidFill>
        </p:spPr>
        <p:txBody>
          <a:bodyPr lIns="91425" tIns="91425" rIns="91425" bIns="91425" anchor="t" anchorCtr="0">
            <a:noAutofit/>
          </a:bodyPr>
          <a:lstStyle/>
          <a:p>
            <a:pPr marL="971550" indent="-674688"/>
            <a:endParaRPr lang="en-US" sz="1400" b="1" u="sng" dirty="0" smtClean="0"/>
          </a:p>
          <a:p>
            <a:pPr marL="971550" indent="-674688"/>
            <a:r>
              <a:rPr lang="en-US" sz="1400" b="1" dirty="0" smtClean="0"/>
              <a:t>POSSIBLE ANSWERS:</a:t>
            </a:r>
            <a:endParaRPr lang="en-US" sz="1400" b="1" dirty="0"/>
          </a:p>
          <a:p>
            <a:pPr marL="635000" lvl="0" indent="-339725">
              <a:buFont typeface="+mj-lt"/>
              <a:buAutoNum type="arabicPeriod" startAt="2"/>
            </a:pPr>
            <a:r>
              <a:rPr lang="en-US" sz="2000" dirty="0"/>
              <a:t>Deep Optimism</a:t>
            </a:r>
          </a:p>
          <a:p>
            <a:pPr marL="635000" lvl="0" indent="-127000">
              <a:buFont typeface="Arial" charset="0"/>
              <a:buChar char="•"/>
            </a:pPr>
            <a:r>
              <a:rPr lang="en-US" sz="1000" dirty="0"/>
              <a:t>“American Dream” - every generation enjoys a higher quality of life</a:t>
            </a:r>
          </a:p>
          <a:p>
            <a:pPr marL="803275" lvl="1" indent="-168275">
              <a:buFont typeface="Wingdings" charset="2"/>
              <a:buChar char="Ø"/>
            </a:pPr>
            <a:r>
              <a:rPr lang="en-US" sz="1000" dirty="0"/>
              <a:t>coined 1931 by James </a:t>
            </a:r>
            <a:r>
              <a:rPr lang="en-US" sz="1000" dirty="0" err="1"/>
              <a:t>Truslow</a:t>
            </a:r>
            <a:r>
              <a:rPr lang="en-US" sz="1000" dirty="0"/>
              <a:t> Adams </a:t>
            </a:r>
            <a:r>
              <a:rPr lang="en-US" sz="1000" dirty="0" smtClean="0"/>
              <a:t>   (</a:t>
            </a:r>
            <a:r>
              <a:rPr lang="en-US" sz="1000" dirty="0"/>
              <a:t>1878-1949), American popular historian (unrelated to the Massachusetts </a:t>
            </a:r>
            <a:r>
              <a:rPr lang="en-US" sz="1000" dirty="0" err="1"/>
              <a:t>Adamses</a:t>
            </a:r>
            <a:r>
              <a:rPr lang="en-US" sz="1000" dirty="0"/>
              <a:t>), </a:t>
            </a:r>
            <a:r>
              <a:rPr lang="en-US" sz="1000" dirty="0" smtClean="0"/>
              <a:t>   in </a:t>
            </a:r>
            <a:r>
              <a:rPr lang="en-US" sz="1000" i="1" dirty="0" smtClean="0"/>
              <a:t>Epic of </a:t>
            </a:r>
            <a:r>
              <a:rPr lang="en-US" sz="1000" i="1" dirty="0"/>
              <a:t>America.</a:t>
            </a:r>
          </a:p>
          <a:p>
            <a:pPr marL="635000" lvl="0" indent="-127000">
              <a:buFont typeface="Arial" charset="0"/>
              <a:buChar char="•"/>
            </a:pPr>
            <a:r>
              <a:rPr lang="en-US" sz="1000" dirty="0"/>
              <a:t>The belief that the American social, economic, and political system makes success possible for every individual big house, three cars, two children</a:t>
            </a:r>
          </a:p>
        </p:txBody>
      </p:sp>
      <p:sp>
        <p:nvSpPr>
          <p:cNvPr id="16" name="Shape 76"/>
          <p:cNvSpPr txBox="1">
            <a:spLocks noGrp="1"/>
          </p:cNvSpPr>
          <p:nvPr>
            <p:ph type="title"/>
          </p:nvPr>
        </p:nvSpPr>
        <p:spPr>
          <a:xfrm>
            <a:off x="275384" y="4434464"/>
            <a:ext cx="4035315" cy="1253770"/>
          </a:xfrm>
          <a:prstGeom prst="rect">
            <a:avLst/>
          </a:prstGeom>
          <a:solidFill>
            <a:srgbClr val="4A86E8">
              <a:alpha val="85000"/>
            </a:srgbClr>
          </a:solidFill>
        </p:spPr>
        <p:txBody>
          <a:bodyPr lIns="91425" tIns="91425" rIns="91425" bIns="91425" anchor="ctr" anchorCtr="0">
            <a:noAutofit/>
          </a:bodyPr>
          <a:lstStyle/>
          <a:p>
            <a:pPr lvl="0"/>
            <a:r>
              <a:rPr lang="en-US" sz="2400" dirty="0" smtClean="0">
                <a:solidFill>
                  <a:schemeClr val="bg1"/>
                </a:solidFill>
              </a:rPr>
              <a:t/>
            </a:r>
            <a:br>
              <a:rPr lang="en-US" sz="2400" dirty="0" smtClean="0">
                <a:solidFill>
                  <a:schemeClr val="bg1"/>
                </a:solidFill>
              </a:rPr>
            </a:br>
            <a:r>
              <a:rPr lang="en-US" sz="2400" dirty="0" smtClean="0">
                <a:solidFill>
                  <a:schemeClr val="bg1"/>
                </a:solidFill>
              </a:rPr>
              <a:t>What are Core         American Values?</a:t>
            </a:r>
            <a:br>
              <a:rPr lang="en-US" sz="2400" dirty="0" smtClean="0">
                <a:solidFill>
                  <a:schemeClr val="bg1"/>
                </a:solidFill>
              </a:rPr>
            </a:br>
            <a:endParaRPr lang="en" sz="2400" dirty="0">
              <a:solidFill>
                <a:schemeClr val="bg1"/>
              </a:solidFill>
            </a:endParaRPr>
          </a:p>
        </p:txBody>
      </p:sp>
      <p:sp>
        <p:nvSpPr>
          <p:cNvPr id="22" name="Shape 77"/>
          <p:cNvSpPr txBox="1">
            <a:spLocks/>
          </p:cNvSpPr>
          <p:nvPr/>
        </p:nvSpPr>
        <p:spPr>
          <a:xfrm>
            <a:off x="4386559" y="3969954"/>
            <a:ext cx="3947895" cy="2294943"/>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rgbClr val="4A86E8"/>
              </a:buClr>
              <a:buSzPct val="100000"/>
              <a:buFont typeface="Verdana"/>
              <a:buNone/>
              <a:defRPr sz="1800" b="0" i="0" u="none" strike="noStrike" cap="none">
                <a:solidFill>
                  <a:srgbClr val="4A86E8"/>
                </a:solidFill>
                <a:latin typeface="Verdana"/>
                <a:ea typeface="Verdana"/>
                <a:cs typeface="Verdana"/>
                <a:sym typeface="Verdana"/>
              </a:defRPr>
            </a:lvl1pPr>
            <a:lvl2pPr marR="0" lvl="1" algn="l" rtl="0">
              <a:lnSpc>
                <a:spcPct val="115000"/>
              </a:lnSpc>
              <a:spcBef>
                <a:spcPts val="0"/>
              </a:spcBef>
              <a:spcAft>
                <a:spcPts val="1600"/>
              </a:spcAft>
              <a:buClr>
                <a:srgbClr val="4A86E8"/>
              </a:buClr>
              <a:buSzPct val="100000"/>
              <a:buFont typeface="Verdana"/>
              <a:buNone/>
              <a:defRPr sz="1800" b="0" i="0" u="none" strike="noStrike" cap="none">
                <a:solidFill>
                  <a:srgbClr val="4A86E8"/>
                </a:solidFill>
                <a:latin typeface="Verdana"/>
                <a:ea typeface="Verdana"/>
                <a:cs typeface="Verdana"/>
                <a:sym typeface="Verdana"/>
              </a:defRPr>
            </a:lvl2pPr>
            <a:lvl3pPr marR="0" lvl="2" algn="l" rtl="0">
              <a:lnSpc>
                <a:spcPct val="115000"/>
              </a:lnSpc>
              <a:spcBef>
                <a:spcPts val="0"/>
              </a:spcBef>
              <a:spcAft>
                <a:spcPts val="1600"/>
              </a:spcAft>
              <a:buClr>
                <a:srgbClr val="4A86E8"/>
              </a:buClr>
              <a:buSzPct val="100000"/>
              <a:buFont typeface="Verdana"/>
              <a:buNone/>
              <a:defRPr sz="1800" b="0" i="0" u="none" strike="noStrike" cap="none">
                <a:solidFill>
                  <a:srgbClr val="4A86E8"/>
                </a:solidFill>
                <a:latin typeface="Verdana"/>
                <a:ea typeface="Verdana"/>
                <a:cs typeface="Verdana"/>
                <a:sym typeface="Verdana"/>
              </a:defRPr>
            </a:lvl3pPr>
            <a:lvl4pPr marR="0" lvl="3" algn="l" rtl="0">
              <a:lnSpc>
                <a:spcPct val="115000"/>
              </a:lnSpc>
              <a:spcBef>
                <a:spcPts val="0"/>
              </a:spcBef>
              <a:spcAft>
                <a:spcPts val="1600"/>
              </a:spcAft>
              <a:buClr>
                <a:srgbClr val="4A86E8"/>
              </a:buClr>
              <a:buSzPct val="100000"/>
              <a:buFont typeface="Verdana"/>
              <a:buNone/>
              <a:defRPr sz="1800" b="0" i="0" u="none" strike="noStrike" cap="none">
                <a:solidFill>
                  <a:srgbClr val="4A86E8"/>
                </a:solidFill>
                <a:latin typeface="Verdana"/>
                <a:ea typeface="Verdana"/>
                <a:cs typeface="Verdana"/>
                <a:sym typeface="Verdana"/>
              </a:defRPr>
            </a:lvl4pPr>
            <a:lvl5pPr marR="0" lvl="4" algn="l" rtl="0">
              <a:lnSpc>
                <a:spcPct val="115000"/>
              </a:lnSpc>
              <a:spcBef>
                <a:spcPts val="0"/>
              </a:spcBef>
              <a:spcAft>
                <a:spcPts val="1600"/>
              </a:spcAft>
              <a:buClr>
                <a:srgbClr val="4A86E8"/>
              </a:buClr>
              <a:buSzPct val="100000"/>
              <a:buFont typeface="Verdana"/>
              <a:buNone/>
              <a:defRPr sz="1800" b="0" i="0" u="none" strike="noStrike" cap="none">
                <a:solidFill>
                  <a:srgbClr val="4A86E8"/>
                </a:solidFill>
                <a:latin typeface="Verdana"/>
                <a:ea typeface="Verdana"/>
                <a:cs typeface="Verdana"/>
                <a:sym typeface="Verdana"/>
              </a:defRPr>
            </a:lvl5pPr>
            <a:lvl6pPr marR="0" lvl="5" algn="l" rtl="0">
              <a:lnSpc>
                <a:spcPct val="115000"/>
              </a:lnSpc>
              <a:spcBef>
                <a:spcPts val="0"/>
              </a:spcBef>
              <a:spcAft>
                <a:spcPts val="1600"/>
              </a:spcAft>
              <a:buClr>
                <a:srgbClr val="4A86E8"/>
              </a:buClr>
              <a:buSzPct val="100000"/>
              <a:buFont typeface="Verdana"/>
              <a:buNone/>
              <a:defRPr sz="1800" b="0" i="0" u="none" strike="noStrike" cap="none">
                <a:solidFill>
                  <a:srgbClr val="4A86E8"/>
                </a:solidFill>
                <a:latin typeface="Verdana"/>
                <a:ea typeface="Verdana"/>
                <a:cs typeface="Verdana"/>
                <a:sym typeface="Verdana"/>
              </a:defRPr>
            </a:lvl6pPr>
            <a:lvl7pPr marR="0" lvl="6" algn="l" rtl="0">
              <a:lnSpc>
                <a:spcPct val="115000"/>
              </a:lnSpc>
              <a:spcBef>
                <a:spcPts val="0"/>
              </a:spcBef>
              <a:spcAft>
                <a:spcPts val="1600"/>
              </a:spcAft>
              <a:buClr>
                <a:srgbClr val="4A86E8"/>
              </a:buClr>
              <a:buSzPct val="100000"/>
              <a:buFont typeface="Verdana"/>
              <a:buNone/>
              <a:defRPr sz="1800" b="0" i="0" u="none" strike="noStrike" cap="none">
                <a:solidFill>
                  <a:srgbClr val="4A86E8"/>
                </a:solidFill>
                <a:latin typeface="Verdana"/>
                <a:ea typeface="Verdana"/>
                <a:cs typeface="Verdana"/>
                <a:sym typeface="Verdana"/>
              </a:defRPr>
            </a:lvl7pPr>
            <a:lvl8pPr marR="0" lvl="7" algn="l" rtl="0">
              <a:lnSpc>
                <a:spcPct val="115000"/>
              </a:lnSpc>
              <a:spcBef>
                <a:spcPts val="0"/>
              </a:spcBef>
              <a:spcAft>
                <a:spcPts val="1600"/>
              </a:spcAft>
              <a:buClr>
                <a:srgbClr val="4A86E8"/>
              </a:buClr>
              <a:buSzPct val="100000"/>
              <a:buFont typeface="Verdana"/>
              <a:buNone/>
              <a:defRPr sz="1800" b="0" i="0" u="none" strike="noStrike" cap="none">
                <a:solidFill>
                  <a:srgbClr val="4A86E8"/>
                </a:solidFill>
                <a:latin typeface="Verdana"/>
                <a:ea typeface="Verdana"/>
                <a:cs typeface="Verdana"/>
                <a:sym typeface="Verdana"/>
              </a:defRPr>
            </a:lvl8pPr>
            <a:lvl9pPr marR="0" lvl="8" algn="l" rtl="0">
              <a:lnSpc>
                <a:spcPct val="115000"/>
              </a:lnSpc>
              <a:spcBef>
                <a:spcPts val="0"/>
              </a:spcBef>
              <a:spcAft>
                <a:spcPts val="1600"/>
              </a:spcAft>
              <a:buClr>
                <a:srgbClr val="4A86E8"/>
              </a:buClr>
              <a:buSzPct val="100000"/>
              <a:buFont typeface="Verdana"/>
              <a:buNone/>
              <a:defRPr sz="1800" b="0" i="0" u="none" strike="noStrike" cap="none">
                <a:solidFill>
                  <a:srgbClr val="4A86E8"/>
                </a:solidFill>
                <a:latin typeface="Verdana"/>
                <a:ea typeface="Verdana"/>
                <a:cs typeface="Verdana"/>
                <a:sym typeface="Verdana"/>
              </a:defRPr>
            </a:lvl9pPr>
          </a:lstStyle>
          <a:p>
            <a:pPr marL="349250"/>
            <a:r>
              <a:rPr lang="en-US" sz="1000" dirty="0"/>
              <a:t>"We hold these truths to be self-evident, that all men are created equal, that they are endowed by their Creator with certain unalienable Rights, that among these are Life, Liberty and the pursuit of </a:t>
            </a:r>
            <a:r>
              <a:rPr lang="en-US" sz="1000" dirty="0" smtClean="0"/>
              <a:t>Happiness”</a:t>
            </a:r>
          </a:p>
          <a:p>
            <a:pPr marL="349250"/>
            <a:r>
              <a:rPr lang="en-US" sz="1000" b="1" dirty="0" smtClean="0"/>
              <a:t>– Thomas Jefferson</a:t>
            </a:r>
            <a:r>
              <a:rPr lang="en-US" sz="1000" dirty="0" smtClean="0"/>
              <a:t>, </a:t>
            </a:r>
            <a:r>
              <a:rPr lang="en-US" sz="1000" i="1" dirty="0" smtClean="0"/>
              <a:t>Declaration of Independence</a:t>
            </a:r>
          </a:p>
          <a:p>
            <a:pPr marL="471488" indent="-122238" algn="ctr">
              <a:lnSpc>
                <a:spcPct val="100000"/>
              </a:lnSpc>
            </a:pPr>
            <a:r>
              <a:rPr lang="en-US" sz="1000" i="1" dirty="0" smtClean="0"/>
              <a:t>* * * </a:t>
            </a:r>
          </a:p>
        </p:txBody>
      </p:sp>
      <p:sp>
        <p:nvSpPr>
          <p:cNvPr id="24" name="Slide Number Placeholder 1"/>
          <p:cNvSpPr>
            <a:spLocks noGrp="1"/>
          </p:cNvSpPr>
          <p:nvPr>
            <p:ph type="sldNum" idx="12"/>
          </p:nvPr>
        </p:nvSpPr>
        <p:spPr>
          <a:xfrm>
            <a:off x="8289772" y="5703823"/>
            <a:ext cx="548700" cy="524700"/>
          </a:xfrm>
        </p:spPr>
        <p:txBody>
          <a:bodyPr/>
          <a:lstStyle/>
          <a:p>
            <a:pPr lvl="0" algn="ctr" rtl="0">
              <a:spcBef>
                <a:spcPts val="0"/>
              </a:spcBef>
              <a:buNone/>
            </a:pPr>
            <a:fld id="{8A046A35-D723-6F40-9EB8-CE84C3CF8672}" type="slidenum">
              <a:rPr lang="en" sz="1200" smtClean="0">
                <a:solidFill>
                  <a:srgbClr val="4A86E8"/>
                </a:solidFill>
                <a:latin typeface="Verdana"/>
                <a:ea typeface="Verdana"/>
                <a:cs typeface="Verdana"/>
                <a:sym typeface="Verdana"/>
              </a:rPr>
              <a:t>13</a:t>
            </a:fld>
            <a:endParaRPr lang="en" sz="1200" dirty="0">
              <a:solidFill>
                <a:srgbClr val="4A86E8"/>
              </a:solidFill>
              <a:latin typeface="Verdana"/>
              <a:ea typeface="Verdana"/>
              <a:cs typeface="Verdana"/>
              <a:sym typeface="Verdana"/>
            </a:endParaRPr>
          </a:p>
        </p:txBody>
      </p:sp>
      <p:sp>
        <p:nvSpPr>
          <p:cNvPr id="25" name="Rectangle 24"/>
          <p:cNvSpPr/>
          <p:nvPr/>
        </p:nvSpPr>
        <p:spPr>
          <a:xfrm>
            <a:off x="5112945" y="5843063"/>
            <a:ext cx="2871299" cy="246221"/>
          </a:xfrm>
          <a:prstGeom prst="rect">
            <a:avLst/>
          </a:prstGeom>
        </p:spPr>
        <p:txBody>
          <a:bodyPr wrap="none">
            <a:spAutoFit/>
          </a:bodyPr>
          <a:lstStyle/>
          <a:p>
            <a:r>
              <a:rPr lang="en-US" sz="1000" b="1" i="1" dirty="0">
                <a:solidFill>
                  <a:srgbClr val="4A86E8"/>
                </a:solidFill>
              </a:rPr>
              <a:t>Exploring American Culture</a:t>
            </a:r>
            <a:r>
              <a:rPr lang="en-US" sz="1000" dirty="0">
                <a:solidFill>
                  <a:srgbClr val="4A86E8"/>
                </a:solidFill>
              </a:rPr>
              <a:t>, August 14, 2017</a:t>
            </a:r>
          </a:p>
        </p:txBody>
      </p:sp>
      <p:pic>
        <p:nvPicPr>
          <p:cNvPr id="26" name="Picture 25"/>
          <p:cNvPicPr>
            <a:picLocks noChangeAspect="1"/>
          </p:cNvPicPr>
          <p:nvPr/>
        </p:nvPicPr>
        <p:blipFill>
          <a:blip r:embed="rId4"/>
          <a:stretch>
            <a:fillRect/>
          </a:stretch>
        </p:blipFill>
        <p:spPr>
          <a:xfrm>
            <a:off x="5135875" y="168017"/>
            <a:ext cx="2449262" cy="3633920"/>
          </a:xfrm>
          <a:prstGeom prst="rect">
            <a:avLst/>
          </a:prstGeom>
        </p:spPr>
      </p:pic>
      <p:sp>
        <p:nvSpPr>
          <p:cNvPr id="9" name="TextBox 8"/>
          <p:cNvSpPr txBox="1"/>
          <p:nvPr/>
        </p:nvSpPr>
        <p:spPr>
          <a:xfrm>
            <a:off x="7754970" y="3540327"/>
            <a:ext cx="406399" cy="261610"/>
          </a:xfrm>
          <a:prstGeom prst="rect">
            <a:avLst/>
          </a:prstGeom>
          <a:solidFill>
            <a:schemeClr val="bg1"/>
          </a:solidFill>
        </p:spPr>
        <p:txBody>
          <a:bodyPr wrap="square" rtlCol="0">
            <a:spAutoFit/>
          </a:bodyPr>
          <a:lstStyle/>
          <a:p>
            <a:r>
              <a:rPr lang="en-US" sz="1100" b="1" smtClean="0">
                <a:solidFill>
                  <a:srgbClr val="4A86E8"/>
                </a:solidFill>
                <a:latin typeface="Verdana" charset="0"/>
                <a:ea typeface="Verdana" charset="0"/>
                <a:cs typeface="Verdana" charset="0"/>
              </a:rPr>
              <a:t>26</a:t>
            </a:r>
            <a:endParaRPr lang="en-US" sz="1100" b="1" dirty="0">
              <a:solidFill>
                <a:srgbClr val="4A86E8"/>
              </a:solidFill>
              <a:latin typeface="Verdana" charset="0"/>
              <a:ea typeface="Verdana" charset="0"/>
              <a:cs typeface="Verdana" charset="0"/>
            </a:endParaRPr>
          </a:p>
        </p:txBody>
      </p:sp>
    </p:spTree>
    <p:extLst>
      <p:ext uri="{BB962C8B-B14F-4D97-AF65-F5344CB8AC3E}">
        <p14:creationId xmlns:p14="http://schemas.microsoft.com/office/powerpoint/2010/main" val="937453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23" name="Picture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5821"/>
            <a:ext cx="9144000" cy="6858000"/>
          </a:xfrm>
          <a:prstGeom prst="rect">
            <a:avLst/>
          </a:prstGeom>
        </p:spPr>
      </p:pic>
      <p:sp>
        <p:nvSpPr>
          <p:cNvPr id="77" name="Shape 77"/>
          <p:cNvSpPr txBox="1">
            <a:spLocks noGrp="1"/>
          </p:cNvSpPr>
          <p:nvPr>
            <p:ph type="body" idx="2"/>
          </p:nvPr>
        </p:nvSpPr>
        <p:spPr>
          <a:xfrm>
            <a:off x="275384" y="-1"/>
            <a:ext cx="4035315" cy="4347411"/>
          </a:xfrm>
          <a:prstGeom prst="rect">
            <a:avLst/>
          </a:prstGeom>
          <a:solidFill>
            <a:schemeClr val="bg1">
              <a:alpha val="85000"/>
            </a:schemeClr>
          </a:solidFill>
        </p:spPr>
        <p:txBody>
          <a:bodyPr lIns="91425" tIns="91425" rIns="91425" bIns="91425" anchor="t" anchorCtr="0">
            <a:noAutofit/>
          </a:bodyPr>
          <a:lstStyle/>
          <a:p>
            <a:pPr marL="971550" indent="-674688"/>
            <a:endParaRPr lang="en-US" sz="1400" b="1" u="sng" dirty="0" smtClean="0"/>
          </a:p>
          <a:p>
            <a:pPr marL="971550" indent="-674688"/>
            <a:r>
              <a:rPr lang="en-US" sz="1400" b="1" dirty="0" smtClean="0"/>
              <a:t>POSSIBLE ANSWERS:</a:t>
            </a:r>
            <a:endParaRPr lang="en-US" sz="1400" b="1" dirty="0"/>
          </a:p>
          <a:p>
            <a:pPr marL="698500" indent="-403225">
              <a:buFont typeface="+mj-lt"/>
              <a:buAutoNum type="arabicPeriod" startAt="3"/>
            </a:pPr>
            <a:r>
              <a:rPr lang="en-US" sz="2000" dirty="0"/>
              <a:t>City on a Hill</a:t>
            </a:r>
          </a:p>
          <a:p>
            <a:pPr marL="693738" indent="-177800">
              <a:buFont typeface="Arial" charset="0"/>
              <a:buChar char="•"/>
            </a:pPr>
            <a:r>
              <a:rPr lang="en-US" sz="1400" dirty="0" smtClean="0"/>
              <a:t>Lead by example</a:t>
            </a:r>
          </a:p>
          <a:p>
            <a:pPr marL="693738" indent="-177800">
              <a:buFont typeface="Arial" charset="0"/>
              <a:buChar char="•"/>
            </a:pPr>
            <a:r>
              <a:rPr lang="en-US" sz="1400" dirty="0" smtClean="0"/>
              <a:t>Make America Great </a:t>
            </a:r>
          </a:p>
          <a:p>
            <a:pPr marL="693738" indent="-177800">
              <a:buFont typeface="Arial" charset="0"/>
              <a:buChar char="•"/>
            </a:pPr>
            <a:endParaRPr lang="en-US" sz="1400" i="1" dirty="0" smtClean="0"/>
          </a:p>
          <a:p>
            <a:pPr marL="693738" indent="-177800">
              <a:buFont typeface="Arial" charset="0"/>
              <a:buChar char="•"/>
            </a:pPr>
            <a:endParaRPr lang="en-US" sz="1400" i="1" dirty="0"/>
          </a:p>
        </p:txBody>
      </p:sp>
      <p:sp>
        <p:nvSpPr>
          <p:cNvPr id="16" name="Shape 76"/>
          <p:cNvSpPr txBox="1">
            <a:spLocks noGrp="1"/>
          </p:cNvSpPr>
          <p:nvPr>
            <p:ph type="title"/>
          </p:nvPr>
        </p:nvSpPr>
        <p:spPr>
          <a:xfrm>
            <a:off x="275384" y="4434464"/>
            <a:ext cx="4035315" cy="1253770"/>
          </a:xfrm>
          <a:prstGeom prst="rect">
            <a:avLst/>
          </a:prstGeom>
          <a:solidFill>
            <a:srgbClr val="4A86E8">
              <a:alpha val="85000"/>
            </a:srgbClr>
          </a:solidFill>
        </p:spPr>
        <p:txBody>
          <a:bodyPr lIns="91425" tIns="91425" rIns="91425" bIns="91425" anchor="ctr" anchorCtr="0">
            <a:noAutofit/>
          </a:bodyPr>
          <a:lstStyle/>
          <a:p>
            <a:pPr lvl="0"/>
            <a:r>
              <a:rPr lang="en-US" sz="2400" dirty="0" smtClean="0">
                <a:solidFill>
                  <a:schemeClr val="bg1"/>
                </a:solidFill>
              </a:rPr>
              <a:t/>
            </a:r>
            <a:br>
              <a:rPr lang="en-US" sz="2400" dirty="0" smtClean="0">
                <a:solidFill>
                  <a:schemeClr val="bg1"/>
                </a:solidFill>
              </a:rPr>
            </a:br>
            <a:r>
              <a:rPr lang="en-US" sz="2400" dirty="0" smtClean="0">
                <a:solidFill>
                  <a:schemeClr val="bg1"/>
                </a:solidFill>
              </a:rPr>
              <a:t>What are Core        American Values?</a:t>
            </a:r>
            <a:br>
              <a:rPr lang="en-US" sz="2400" dirty="0" smtClean="0">
                <a:solidFill>
                  <a:schemeClr val="bg1"/>
                </a:solidFill>
              </a:rPr>
            </a:br>
            <a:endParaRPr lang="en" sz="2400" dirty="0">
              <a:solidFill>
                <a:schemeClr val="bg1"/>
              </a:solidFill>
            </a:endParaRPr>
          </a:p>
        </p:txBody>
      </p:sp>
      <p:sp>
        <p:nvSpPr>
          <p:cNvPr id="24" name="Slide Number Placeholder 1"/>
          <p:cNvSpPr>
            <a:spLocks noGrp="1"/>
          </p:cNvSpPr>
          <p:nvPr>
            <p:ph type="sldNum" idx="12"/>
          </p:nvPr>
        </p:nvSpPr>
        <p:spPr>
          <a:xfrm>
            <a:off x="8289772" y="5703823"/>
            <a:ext cx="548700" cy="524700"/>
          </a:xfrm>
        </p:spPr>
        <p:txBody>
          <a:bodyPr/>
          <a:lstStyle/>
          <a:p>
            <a:pPr lvl="0" algn="ctr" rtl="0">
              <a:spcBef>
                <a:spcPts val="0"/>
              </a:spcBef>
              <a:buNone/>
            </a:pPr>
            <a:fld id="{8A046A35-D723-6F40-9EB8-CE84C3CF8672}" type="slidenum">
              <a:rPr lang="en" sz="1200" smtClean="0">
                <a:solidFill>
                  <a:srgbClr val="4A86E8"/>
                </a:solidFill>
                <a:latin typeface="Verdana"/>
                <a:ea typeface="Verdana"/>
                <a:cs typeface="Verdana"/>
                <a:sym typeface="Verdana"/>
              </a:rPr>
              <a:t>14</a:t>
            </a:fld>
            <a:endParaRPr lang="en" sz="1200" dirty="0">
              <a:solidFill>
                <a:srgbClr val="4A86E8"/>
              </a:solidFill>
              <a:latin typeface="Verdana"/>
              <a:ea typeface="Verdana"/>
              <a:cs typeface="Verdana"/>
              <a:sym typeface="Verdana"/>
            </a:endParaRPr>
          </a:p>
        </p:txBody>
      </p:sp>
      <p:sp>
        <p:nvSpPr>
          <p:cNvPr id="25" name="Rectangle 24"/>
          <p:cNvSpPr/>
          <p:nvPr/>
        </p:nvSpPr>
        <p:spPr>
          <a:xfrm>
            <a:off x="5112945" y="5843063"/>
            <a:ext cx="2871299" cy="246221"/>
          </a:xfrm>
          <a:prstGeom prst="rect">
            <a:avLst/>
          </a:prstGeom>
        </p:spPr>
        <p:txBody>
          <a:bodyPr wrap="none">
            <a:spAutoFit/>
          </a:bodyPr>
          <a:lstStyle/>
          <a:p>
            <a:r>
              <a:rPr lang="en-US" sz="1000" b="1" i="1" dirty="0">
                <a:solidFill>
                  <a:srgbClr val="4A86E8"/>
                </a:solidFill>
              </a:rPr>
              <a:t>Exploring American Culture</a:t>
            </a:r>
            <a:r>
              <a:rPr lang="en-US" sz="1000" dirty="0">
                <a:solidFill>
                  <a:srgbClr val="4A86E8"/>
                </a:solidFill>
              </a:rPr>
              <a:t>, August 14, 2017</a:t>
            </a:r>
          </a:p>
        </p:txBody>
      </p:sp>
      <p:sp>
        <p:nvSpPr>
          <p:cNvPr id="13" name="Shape 77"/>
          <p:cNvSpPr txBox="1">
            <a:spLocks/>
          </p:cNvSpPr>
          <p:nvPr/>
        </p:nvSpPr>
        <p:spPr>
          <a:xfrm>
            <a:off x="4616227" y="2597899"/>
            <a:ext cx="3620630" cy="49269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rgbClr val="4A86E8"/>
              </a:buClr>
              <a:buSzPct val="100000"/>
              <a:buFont typeface="Verdana"/>
              <a:buNone/>
              <a:defRPr sz="1800" b="0" i="0" u="none" strike="noStrike" cap="none">
                <a:solidFill>
                  <a:srgbClr val="4A86E8"/>
                </a:solidFill>
                <a:latin typeface="Verdana"/>
                <a:ea typeface="Verdana"/>
                <a:cs typeface="Verdana"/>
                <a:sym typeface="Verdana"/>
              </a:defRPr>
            </a:lvl1pPr>
            <a:lvl2pPr marR="0" lvl="1" algn="l" rtl="0">
              <a:lnSpc>
                <a:spcPct val="115000"/>
              </a:lnSpc>
              <a:spcBef>
                <a:spcPts val="0"/>
              </a:spcBef>
              <a:spcAft>
                <a:spcPts val="1600"/>
              </a:spcAft>
              <a:buClr>
                <a:srgbClr val="4A86E8"/>
              </a:buClr>
              <a:buSzPct val="100000"/>
              <a:buFont typeface="Verdana"/>
              <a:buNone/>
              <a:defRPr sz="1800" b="0" i="0" u="none" strike="noStrike" cap="none">
                <a:solidFill>
                  <a:srgbClr val="4A86E8"/>
                </a:solidFill>
                <a:latin typeface="Verdana"/>
                <a:ea typeface="Verdana"/>
                <a:cs typeface="Verdana"/>
                <a:sym typeface="Verdana"/>
              </a:defRPr>
            </a:lvl2pPr>
            <a:lvl3pPr marR="0" lvl="2" algn="l" rtl="0">
              <a:lnSpc>
                <a:spcPct val="115000"/>
              </a:lnSpc>
              <a:spcBef>
                <a:spcPts val="0"/>
              </a:spcBef>
              <a:spcAft>
                <a:spcPts val="1600"/>
              </a:spcAft>
              <a:buClr>
                <a:srgbClr val="4A86E8"/>
              </a:buClr>
              <a:buSzPct val="100000"/>
              <a:buFont typeface="Verdana"/>
              <a:buNone/>
              <a:defRPr sz="1800" b="0" i="0" u="none" strike="noStrike" cap="none">
                <a:solidFill>
                  <a:srgbClr val="4A86E8"/>
                </a:solidFill>
                <a:latin typeface="Verdana"/>
                <a:ea typeface="Verdana"/>
                <a:cs typeface="Verdana"/>
                <a:sym typeface="Verdana"/>
              </a:defRPr>
            </a:lvl3pPr>
            <a:lvl4pPr marR="0" lvl="3" algn="l" rtl="0">
              <a:lnSpc>
                <a:spcPct val="115000"/>
              </a:lnSpc>
              <a:spcBef>
                <a:spcPts val="0"/>
              </a:spcBef>
              <a:spcAft>
                <a:spcPts val="1600"/>
              </a:spcAft>
              <a:buClr>
                <a:srgbClr val="4A86E8"/>
              </a:buClr>
              <a:buSzPct val="100000"/>
              <a:buFont typeface="Verdana"/>
              <a:buNone/>
              <a:defRPr sz="1800" b="0" i="0" u="none" strike="noStrike" cap="none">
                <a:solidFill>
                  <a:srgbClr val="4A86E8"/>
                </a:solidFill>
                <a:latin typeface="Verdana"/>
                <a:ea typeface="Verdana"/>
                <a:cs typeface="Verdana"/>
                <a:sym typeface="Verdana"/>
              </a:defRPr>
            </a:lvl4pPr>
            <a:lvl5pPr marR="0" lvl="4" algn="l" rtl="0">
              <a:lnSpc>
                <a:spcPct val="115000"/>
              </a:lnSpc>
              <a:spcBef>
                <a:spcPts val="0"/>
              </a:spcBef>
              <a:spcAft>
                <a:spcPts val="1600"/>
              </a:spcAft>
              <a:buClr>
                <a:srgbClr val="4A86E8"/>
              </a:buClr>
              <a:buSzPct val="100000"/>
              <a:buFont typeface="Verdana"/>
              <a:buNone/>
              <a:defRPr sz="1800" b="0" i="0" u="none" strike="noStrike" cap="none">
                <a:solidFill>
                  <a:srgbClr val="4A86E8"/>
                </a:solidFill>
                <a:latin typeface="Verdana"/>
                <a:ea typeface="Verdana"/>
                <a:cs typeface="Verdana"/>
                <a:sym typeface="Verdana"/>
              </a:defRPr>
            </a:lvl5pPr>
            <a:lvl6pPr marR="0" lvl="5" algn="l" rtl="0">
              <a:lnSpc>
                <a:spcPct val="115000"/>
              </a:lnSpc>
              <a:spcBef>
                <a:spcPts val="0"/>
              </a:spcBef>
              <a:spcAft>
                <a:spcPts val="1600"/>
              </a:spcAft>
              <a:buClr>
                <a:srgbClr val="4A86E8"/>
              </a:buClr>
              <a:buSzPct val="100000"/>
              <a:buFont typeface="Verdana"/>
              <a:buNone/>
              <a:defRPr sz="1800" b="0" i="0" u="none" strike="noStrike" cap="none">
                <a:solidFill>
                  <a:srgbClr val="4A86E8"/>
                </a:solidFill>
                <a:latin typeface="Verdana"/>
                <a:ea typeface="Verdana"/>
                <a:cs typeface="Verdana"/>
                <a:sym typeface="Verdana"/>
              </a:defRPr>
            </a:lvl6pPr>
            <a:lvl7pPr marR="0" lvl="6" algn="l" rtl="0">
              <a:lnSpc>
                <a:spcPct val="115000"/>
              </a:lnSpc>
              <a:spcBef>
                <a:spcPts val="0"/>
              </a:spcBef>
              <a:spcAft>
                <a:spcPts val="1600"/>
              </a:spcAft>
              <a:buClr>
                <a:srgbClr val="4A86E8"/>
              </a:buClr>
              <a:buSzPct val="100000"/>
              <a:buFont typeface="Verdana"/>
              <a:buNone/>
              <a:defRPr sz="1800" b="0" i="0" u="none" strike="noStrike" cap="none">
                <a:solidFill>
                  <a:srgbClr val="4A86E8"/>
                </a:solidFill>
                <a:latin typeface="Verdana"/>
                <a:ea typeface="Verdana"/>
                <a:cs typeface="Verdana"/>
                <a:sym typeface="Verdana"/>
              </a:defRPr>
            </a:lvl7pPr>
            <a:lvl8pPr marR="0" lvl="7" algn="l" rtl="0">
              <a:lnSpc>
                <a:spcPct val="115000"/>
              </a:lnSpc>
              <a:spcBef>
                <a:spcPts val="0"/>
              </a:spcBef>
              <a:spcAft>
                <a:spcPts val="1600"/>
              </a:spcAft>
              <a:buClr>
                <a:srgbClr val="4A86E8"/>
              </a:buClr>
              <a:buSzPct val="100000"/>
              <a:buFont typeface="Verdana"/>
              <a:buNone/>
              <a:defRPr sz="1800" b="0" i="0" u="none" strike="noStrike" cap="none">
                <a:solidFill>
                  <a:srgbClr val="4A86E8"/>
                </a:solidFill>
                <a:latin typeface="Verdana"/>
                <a:ea typeface="Verdana"/>
                <a:cs typeface="Verdana"/>
                <a:sym typeface="Verdana"/>
              </a:defRPr>
            </a:lvl8pPr>
            <a:lvl9pPr marR="0" lvl="8" algn="l" rtl="0">
              <a:lnSpc>
                <a:spcPct val="115000"/>
              </a:lnSpc>
              <a:spcBef>
                <a:spcPts val="0"/>
              </a:spcBef>
              <a:spcAft>
                <a:spcPts val="1600"/>
              </a:spcAft>
              <a:buClr>
                <a:srgbClr val="4A86E8"/>
              </a:buClr>
              <a:buSzPct val="100000"/>
              <a:buFont typeface="Verdana"/>
              <a:buNone/>
              <a:defRPr sz="1800" b="0" i="0" u="none" strike="noStrike" cap="none">
                <a:solidFill>
                  <a:srgbClr val="4A86E8"/>
                </a:solidFill>
                <a:latin typeface="Verdana"/>
                <a:ea typeface="Verdana"/>
                <a:cs typeface="Verdana"/>
                <a:sym typeface="Verdana"/>
              </a:defRPr>
            </a:lvl9pPr>
          </a:lstStyle>
          <a:p>
            <a:pPr marL="349250"/>
            <a:r>
              <a:rPr lang="en-US" sz="1100" dirty="0" smtClean="0"/>
              <a:t>“I must study Politicks and War that my sons have liberty to study </a:t>
            </a:r>
            <a:r>
              <a:rPr lang="en-US" sz="1100" dirty="0" err="1" smtClean="0"/>
              <a:t>Mathematicks</a:t>
            </a:r>
            <a:r>
              <a:rPr lang="en-US" sz="1100" dirty="0" smtClean="0"/>
              <a:t> and Philosophy. My sons ought to study </a:t>
            </a:r>
            <a:r>
              <a:rPr lang="en-US" sz="1100" dirty="0" err="1" smtClean="0"/>
              <a:t>mathematicks</a:t>
            </a:r>
            <a:r>
              <a:rPr lang="en-US" sz="1100" dirty="0" smtClean="0"/>
              <a:t> and philosophy, geography, natural history, naval architecture, navigation, commerce and agriculture, in order to give their children a </a:t>
            </a:r>
            <a:r>
              <a:rPr lang="en-US" sz="1100" dirty="0" err="1" smtClean="0"/>
              <a:t>riht</a:t>
            </a:r>
            <a:r>
              <a:rPr lang="en-US" sz="1100" dirty="0" smtClean="0"/>
              <a:t> to study painting, poetry, </a:t>
            </a:r>
            <a:r>
              <a:rPr lang="en-US" sz="1100" dirty="0" err="1" smtClean="0"/>
              <a:t>musick</a:t>
            </a:r>
            <a:r>
              <a:rPr lang="en-US" sz="1100" dirty="0" smtClean="0"/>
              <a:t>, architecture, </a:t>
            </a:r>
            <a:r>
              <a:rPr lang="en-US" sz="1100" dirty="0" err="1" smtClean="0"/>
              <a:t>statuarty</a:t>
            </a:r>
            <a:r>
              <a:rPr lang="en-US" sz="1100" dirty="0" smtClean="0"/>
              <a:t>, tapestry and </a:t>
            </a:r>
            <a:r>
              <a:rPr lang="en-US" sz="1100" dirty="0" err="1" smtClean="0"/>
              <a:t>porcelaine</a:t>
            </a:r>
            <a:r>
              <a:rPr lang="en-US" sz="1100" dirty="0" smtClean="0"/>
              <a:t>" </a:t>
            </a:r>
          </a:p>
          <a:p>
            <a:pPr marL="349250" indent="-174625"/>
            <a:r>
              <a:rPr lang="en-US" sz="1100" b="1" dirty="0" smtClean="0"/>
              <a:t>– John Adams</a:t>
            </a:r>
            <a:r>
              <a:rPr lang="en-US" sz="1100" dirty="0" smtClean="0"/>
              <a:t>, </a:t>
            </a:r>
            <a:r>
              <a:rPr lang="en-US" sz="1100" i="1" dirty="0" smtClean="0"/>
              <a:t>letter to Abigail Adams, May 12, 1780</a:t>
            </a:r>
            <a:r>
              <a:rPr lang="en-US" sz="1100" dirty="0" smtClean="0"/>
              <a:t>* </a:t>
            </a:r>
          </a:p>
          <a:p>
            <a:pPr marL="290513" indent="-57150">
              <a:tabLst>
                <a:tab pos="509588" algn="l"/>
              </a:tabLst>
            </a:pPr>
            <a:r>
              <a:rPr lang="en-US" sz="1000" dirty="0" smtClean="0"/>
              <a:t>*spelling in American English has changed    since 1780 </a:t>
            </a:r>
          </a:p>
        </p:txBody>
      </p:sp>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79092" y="381277"/>
            <a:ext cx="3105152" cy="2129168"/>
          </a:xfrm>
          <a:prstGeom prst="rect">
            <a:avLst/>
          </a:prstGeom>
        </p:spPr>
      </p:pic>
      <p:sp>
        <p:nvSpPr>
          <p:cNvPr id="10" name="TextBox 9"/>
          <p:cNvSpPr txBox="1"/>
          <p:nvPr/>
        </p:nvSpPr>
        <p:spPr>
          <a:xfrm>
            <a:off x="7488270" y="2161757"/>
            <a:ext cx="406399" cy="261610"/>
          </a:xfrm>
          <a:prstGeom prst="rect">
            <a:avLst/>
          </a:prstGeom>
          <a:solidFill>
            <a:schemeClr val="bg1"/>
          </a:solidFill>
        </p:spPr>
        <p:txBody>
          <a:bodyPr wrap="square" rtlCol="0">
            <a:spAutoFit/>
          </a:bodyPr>
          <a:lstStyle/>
          <a:p>
            <a:r>
              <a:rPr lang="en-US" sz="1100" b="1" dirty="0" smtClean="0">
                <a:solidFill>
                  <a:srgbClr val="4A86E8"/>
                </a:solidFill>
                <a:latin typeface="Verdana" charset="0"/>
                <a:ea typeface="Verdana" charset="0"/>
                <a:cs typeface="Verdana" charset="0"/>
              </a:rPr>
              <a:t>27</a:t>
            </a:r>
            <a:endParaRPr lang="en-US" sz="1100" b="1" dirty="0">
              <a:solidFill>
                <a:srgbClr val="4A86E8"/>
              </a:solidFill>
              <a:latin typeface="Verdana" charset="0"/>
              <a:ea typeface="Verdana" charset="0"/>
              <a:cs typeface="Verdana" charset="0"/>
            </a:endParaRPr>
          </a:p>
        </p:txBody>
      </p:sp>
    </p:spTree>
    <p:extLst>
      <p:ext uri="{BB962C8B-B14F-4D97-AF65-F5344CB8AC3E}">
        <p14:creationId xmlns:p14="http://schemas.microsoft.com/office/powerpoint/2010/main" val="555955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23" name="Picture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5821"/>
            <a:ext cx="9144000" cy="6858000"/>
          </a:xfrm>
          <a:prstGeom prst="rect">
            <a:avLst/>
          </a:prstGeom>
        </p:spPr>
      </p:pic>
      <p:sp>
        <p:nvSpPr>
          <p:cNvPr id="77" name="Shape 77"/>
          <p:cNvSpPr txBox="1">
            <a:spLocks noGrp="1"/>
          </p:cNvSpPr>
          <p:nvPr>
            <p:ph type="body" idx="2"/>
          </p:nvPr>
        </p:nvSpPr>
        <p:spPr>
          <a:xfrm>
            <a:off x="275384" y="-1"/>
            <a:ext cx="4035315" cy="4555959"/>
          </a:xfrm>
          <a:prstGeom prst="rect">
            <a:avLst/>
          </a:prstGeom>
          <a:solidFill>
            <a:schemeClr val="bg1">
              <a:alpha val="85000"/>
            </a:schemeClr>
          </a:solidFill>
        </p:spPr>
        <p:txBody>
          <a:bodyPr lIns="91425" tIns="91425" rIns="91425" bIns="91425" anchor="t" anchorCtr="0">
            <a:noAutofit/>
          </a:bodyPr>
          <a:lstStyle/>
          <a:p>
            <a:pPr marL="971550" indent="-674688"/>
            <a:endParaRPr lang="en-US" sz="1400" b="1" u="sng" dirty="0" smtClean="0"/>
          </a:p>
          <a:p>
            <a:pPr marL="971550" indent="-674688"/>
            <a:r>
              <a:rPr lang="en-US" sz="1400" b="1" dirty="0" smtClean="0"/>
              <a:t>POSSIBLE ANSWERS:</a:t>
            </a:r>
          </a:p>
          <a:p>
            <a:pPr marL="754062" indent="-457200">
              <a:buFont typeface="+mj-lt"/>
              <a:buAutoNum type="arabicPeriod" startAt="4"/>
            </a:pPr>
            <a:r>
              <a:rPr lang="en-US" sz="2000" dirty="0"/>
              <a:t>Tradition of Liberty</a:t>
            </a:r>
          </a:p>
          <a:p>
            <a:pPr marL="693738" indent="-177800">
              <a:buFont typeface="Arial" charset="0"/>
              <a:buChar char="•"/>
            </a:pPr>
            <a:r>
              <a:rPr lang="en-US" sz="1400" dirty="0"/>
              <a:t>Freedom to vs. freedom from</a:t>
            </a:r>
          </a:p>
          <a:p>
            <a:pPr marL="693738" indent="-177800">
              <a:buFont typeface="Arial" charset="0"/>
              <a:buChar char="•"/>
            </a:pPr>
            <a:r>
              <a:rPr lang="en-US" sz="1400" dirty="0"/>
              <a:t>Core documents</a:t>
            </a:r>
          </a:p>
          <a:p>
            <a:pPr marL="1031875" indent="-342900">
              <a:buFont typeface="Wingdings" charset="2"/>
              <a:buChar char="Ø"/>
            </a:pPr>
            <a:r>
              <a:rPr lang="en-US" sz="1400" dirty="0"/>
              <a:t>Mayflower Compact</a:t>
            </a:r>
          </a:p>
          <a:p>
            <a:pPr marL="1031875" indent="-342900">
              <a:buFont typeface="Wingdings" charset="2"/>
              <a:buChar char="Ø"/>
            </a:pPr>
            <a:r>
              <a:rPr lang="en-US" sz="1400" dirty="0"/>
              <a:t>Constitution</a:t>
            </a:r>
          </a:p>
          <a:p>
            <a:pPr marL="1031875" indent="-342900">
              <a:buFont typeface="Wingdings" charset="2"/>
              <a:buChar char="Ø"/>
            </a:pPr>
            <a:r>
              <a:rPr lang="en-US" sz="1400" dirty="0"/>
              <a:t>Bill of Rights</a:t>
            </a:r>
          </a:p>
          <a:p>
            <a:pPr marL="1031875" indent="-342900">
              <a:buFont typeface="Wingdings" charset="2"/>
              <a:buChar char="Ø"/>
            </a:pPr>
            <a:r>
              <a:rPr lang="en-US" sz="1400" dirty="0"/>
              <a:t>Gettysburg Address </a:t>
            </a:r>
          </a:p>
        </p:txBody>
      </p:sp>
      <p:sp>
        <p:nvSpPr>
          <p:cNvPr id="16" name="Shape 76"/>
          <p:cNvSpPr txBox="1">
            <a:spLocks noGrp="1"/>
          </p:cNvSpPr>
          <p:nvPr>
            <p:ph type="title"/>
          </p:nvPr>
        </p:nvSpPr>
        <p:spPr>
          <a:xfrm>
            <a:off x="275384" y="4664277"/>
            <a:ext cx="4035315" cy="1253770"/>
          </a:xfrm>
          <a:prstGeom prst="rect">
            <a:avLst/>
          </a:prstGeom>
          <a:solidFill>
            <a:srgbClr val="4A86E8">
              <a:alpha val="85000"/>
            </a:srgbClr>
          </a:solidFill>
        </p:spPr>
        <p:txBody>
          <a:bodyPr lIns="91425" tIns="91425" rIns="91425" bIns="91425" anchor="ctr" anchorCtr="0">
            <a:noAutofit/>
          </a:bodyPr>
          <a:lstStyle/>
          <a:p>
            <a:pPr lvl="0"/>
            <a:r>
              <a:rPr lang="en-US" sz="2400" dirty="0" smtClean="0">
                <a:solidFill>
                  <a:schemeClr val="bg1"/>
                </a:solidFill>
              </a:rPr>
              <a:t/>
            </a:r>
            <a:br>
              <a:rPr lang="en-US" sz="2400" dirty="0" smtClean="0">
                <a:solidFill>
                  <a:schemeClr val="bg1"/>
                </a:solidFill>
              </a:rPr>
            </a:br>
            <a:r>
              <a:rPr lang="en-US" sz="2400" dirty="0" smtClean="0">
                <a:solidFill>
                  <a:schemeClr val="bg1"/>
                </a:solidFill>
              </a:rPr>
              <a:t>What are Core        American Values?</a:t>
            </a:r>
            <a:br>
              <a:rPr lang="en-US" sz="2400" dirty="0" smtClean="0">
                <a:solidFill>
                  <a:schemeClr val="bg1"/>
                </a:solidFill>
              </a:rPr>
            </a:br>
            <a:endParaRPr lang="en" sz="2400" dirty="0">
              <a:solidFill>
                <a:schemeClr val="bg1"/>
              </a:solidFill>
            </a:endParaRPr>
          </a:p>
        </p:txBody>
      </p:sp>
      <p:sp>
        <p:nvSpPr>
          <p:cNvPr id="24" name="Slide Number Placeholder 1"/>
          <p:cNvSpPr>
            <a:spLocks noGrp="1"/>
          </p:cNvSpPr>
          <p:nvPr>
            <p:ph type="sldNum" idx="12"/>
          </p:nvPr>
        </p:nvSpPr>
        <p:spPr>
          <a:xfrm>
            <a:off x="8289772" y="5703823"/>
            <a:ext cx="548700" cy="524700"/>
          </a:xfrm>
        </p:spPr>
        <p:txBody>
          <a:bodyPr/>
          <a:lstStyle/>
          <a:p>
            <a:pPr lvl="0" algn="ctr" rtl="0">
              <a:spcBef>
                <a:spcPts val="0"/>
              </a:spcBef>
              <a:buNone/>
            </a:pPr>
            <a:fld id="{8A046A35-D723-6F40-9EB8-CE84C3CF8672}" type="slidenum">
              <a:rPr lang="en" sz="1200" smtClean="0">
                <a:solidFill>
                  <a:srgbClr val="4A86E8"/>
                </a:solidFill>
                <a:latin typeface="Verdana"/>
                <a:ea typeface="Verdana"/>
                <a:cs typeface="Verdana"/>
                <a:sym typeface="Verdana"/>
              </a:rPr>
              <a:t>15</a:t>
            </a:fld>
            <a:endParaRPr lang="en" sz="1200" dirty="0">
              <a:solidFill>
                <a:srgbClr val="4A86E8"/>
              </a:solidFill>
              <a:latin typeface="Verdana"/>
              <a:ea typeface="Verdana"/>
              <a:cs typeface="Verdana"/>
              <a:sym typeface="Verdana"/>
            </a:endParaRPr>
          </a:p>
        </p:txBody>
      </p:sp>
      <p:sp>
        <p:nvSpPr>
          <p:cNvPr id="25" name="Rectangle 24"/>
          <p:cNvSpPr/>
          <p:nvPr/>
        </p:nvSpPr>
        <p:spPr>
          <a:xfrm>
            <a:off x="5112945" y="5843063"/>
            <a:ext cx="2871299" cy="246221"/>
          </a:xfrm>
          <a:prstGeom prst="rect">
            <a:avLst/>
          </a:prstGeom>
        </p:spPr>
        <p:txBody>
          <a:bodyPr wrap="none">
            <a:spAutoFit/>
          </a:bodyPr>
          <a:lstStyle/>
          <a:p>
            <a:r>
              <a:rPr lang="en-US" sz="1000" b="1" i="1" dirty="0">
                <a:solidFill>
                  <a:srgbClr val="4A86E8"/>
                </a:solidFill>
              </a:rPr>
              <a:t>Exploring American Culture</a:t>
            </a:r>
            <a:r>
              <a:rPr lang="en-US" sz="1000" dirty="0">
                <a:solidFill>
                  <a:srgbClr val="4A86E8"/>
                </a:solidFill>
              </a:rPr>
              <a:t>, August 14, 2017</a:t>
            </a:r>
          </a:p>
        </p:txBody>
      </p:sp>
      <p:sp>
        <p:nvSpPr>
          <p:cNvPr id="13" name="Shape 77"/>
          <p:cNvSpPr txBox="1">
            <a:spLocks/>
          </p:cNvSpPr>
          <p:nvPr/>
        </p:nvSpPr>
        <p:spPr>
          <a:xfrm>
            <a:off x="4406773" y="2064886"/>
            <a:ext cx="3857597" cy="49269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rgbClr val="4A86E8"/>
              </a:buClr>
              <a:buSzPct val="100000"/>
              <a:buFont typeface="Verdana"/>
              <a:buNone/>
              <a:defRPr sz="1800" b="0" i="0" u="none" strike="noStrike" cap="none">
                <a:solidFill>
                  <a:srgbClr val="4A86E8"/>
                </a:solidFill>
                <a:latin typeface="Verdana"/>
                <a:ea typeface="Verdana"/>
                <a:cs typeface="Verdana"/>
                <a:sym typeface="Verdana"/>
              </a:defRPr>
            </a:lvl1pPr>
            <a:lvl2pPr marR="0" lvl="1" algn="l" rtl="0">
              <a:lnSpc>
                <a:spcPct val="115000"/>
              </a:lnSpc>
              <a:spcBef>
                <a:spcPts val="0"/>
              </a:spcBef>
              <a:spcAft>
                <a:spcPts val="1600"/>
              </a:spcAft>
              <a:buClr>
                <a:srgbClr val="4A86E8"/>
              </a:buClr>
              <a:buSzPct val="100000"/>
              <a:buFont typeface="Verdana"/>
              <a:buNone/>
              <a:defRPr sz="1800" b="0" i="0" u="none" strike="noStrike" cap="none">
                <a:solidFill>
                  <a:srgbClr val="4A86E8"/>
                </a:solidFill>
                <a:latin typeface="Verdana"/>
                <a:ea typeface="Verdana"/>
                <a:cs typeface="Verdana"/>
                <a:sym typeface="Verdana"/>
              </a:defRPr>
            </a:lvl2pPr>
            <a:lvl3pPr marR="0" lvl="2" algn="l" rtl="0">
              <a:lnSpc>
                <a:spcPct val="115000"/>
              </a:lnSpc>
              <a:spcBef>
                <a:spcPts val="0"/>
              </a:spcBef>
              <a:spcAft>
                <a:spcPts val="1600"/>
              </a:spcAft>
              <a:buClr>
                <a:srgbClr val="4A86E8"/>
              </a:buClr>
              <a:buSzPct val="100000"/>
              <a:buFont typeface="Verdana"/>
              <a:buNone/>
              <a:defRPr sz="1800" b="0" i="0" u="none" strike="noStrike" cap="none">
                <a:solidFill>
                  <a:srgbClr val="4A86E8"/>
                </a:solidFill>
                <a:latin typeface="Verdana"/>
                <a:ea typeface="Verdana"/>
                <a:cs typeface="Verdana"/>
                <a:sym typeface="Verdana"/>
              </a:defRPr>
            </a:lvl3pPr>
            <a:lvl4pPr marR="0" lvl="3" algn="l" rtl="0">
              <a:lnSpc>
                <a:spcPct val="115000"/>
              </a:lnSpc>
              <a:spcBef>
                <a:spcPts val="0"/>
              </a:spcBef>
              <a:spcAft>
                <a:spcPts val="1600"/>
              </a:spcAft>
              <a:buClr>
                <a:srgbClr val="4A86E8"/>
              </a:buClr>
              <a:buSzPct val="100000"/>
              <a:buFont typeface="Verdana"/>
              <a:buNone/>
              <a:defRPr sz="1800" b="0" i="0" u="none" strike="noStrike" cap="none">
                <a:solidFill>
                  <a:srgbClr val="4A86E8"/>
                </a:solidFill>
                <a:latin typeface="Verdana"/>
                <a:ea typeface="Verdana"/>
                <a:cs typeface="Verdana"/>
                <a:sym typeface="Verdana"/>
              </a:defRPr>
            </a:lvl4pPr>
            <a:lvl5pPr marR="0" lvl="4" algn="l" rtl="0">
              <a:lnSpc>
                <a:spcPct val="115000"/>
              </a:lnSpc>
              <a:spcBef>
                <a:spcPts val="0"/>
              </a:spcBef>
              <a:spcAft>
                <a:spcPts val="1600"/>
              </a:spcAft>
              <a:buClr>
                <a:srgbClr val="4A86E8"/>
              </a:buClr>
              <a:buSzPct val="100000"/>
              <a:buFont typeface="Verdana"/>
              <a:buNone/>
              <a:defRPr sz="1800" b="0" i="0" u="none" strike="noStrike" cap="none">
                <a:solidFill>
                  <a:srgbClr val="4A86E8"/>
                </a:solidFill>
                <a:latin typeface="Verdana"/>
                <a:ea typeface="Verdana"/>
                <a:cs typeface="Verdana"/>
                <a:sym typeface="Verdana"/>
              </a:defRPr>
            </a:lvl5pPr>
            <a:lvl6pPr marR="0" lvl="5" algn="l" rtl="0">
              <a:lnSpc>
                <a:spcPct val="115000"/>
              </a:lnSpc>
              <a:spcBef>
                <a:spcPts val="0"/>
              </a:spcBef>
              <a:spcAft>
                <a:spcPts val="1600"/>
              </a:spcAft>
              <a:buClr>
                <a:srgbClr val="4A86E8"/>
              </a:buClr>
              <a:buSzPct val="100000"/>
              <a:buFont typeface="Verdana"/>
              <a:buNone/>
              <a:defRPr sz="1800" b="0" i="0" u="none" strike="noStrike" cap="none">
                <a:solidFill>
                  <a:srgbClr val="4A86E8"/>
                </a:solidFill>
                <a:latin typeface="Verdana"/>
                <a:ea typeface="Verdana"/>
                <a:cs typeface="Verdana"/>
                <a:sym typeface="Verdana"/>
              </a:defRPr>
            </a:lvl6pPr>
            <a:lvl7pPr marR="0" lvl="6" algn="l" rtl="0">
              <a:lnSpc>
                <a:spcPct val="115000"/>
              </a:lnSpc>
              <a:spcBef>
                <a:spcPts val="0"/>
              </a:spcBef>
              <a:spcAft>
                <a:spcPts val="1600"/>
              </a:spcAft>
              <a:buClr>
                <a:srgbClr val="4A86E8"/>
              </a:buClr>
              <a:buSzPct val="100000"/>
              <a:buFont typeface="Verdana"/>
              <a:buNone/>
              <a:defRPr sz="1800" b="0" i="0" u="none" strike="noStrike" cap="none">
                <a:solidFill>
                  <a:srgbClr val="4A86E8"/>
                </a:solidFill>
                <a:latin typeface="Verdana"/>
                <a:ea typeface="Verdana"/>
                <a:cs typeface="Verdana"/>
                <a:sym typeface="Verdana"/>
              </a:defRPr>
            </a:lvl7pPr>
            <a:lvl8pPr marR="0" lvl="7" algn="l" rtl="0">
              <a:lnSpc>
                <a:spcPct val="115000"/>
              </a:lnSpc>
              <a:spcBef>
                <a:spcPts val="0"/>
              </a:spcBef>
              <a:spcAft>
                <a:spcPts val="1600"/>
              </a:spcAft>
              <a:buClr>
                <a:srgbClr val="4A86E8"/>
              </a:buClr>
              <a:buSzPct val="100000"/>
              <a:buFont typeface="Verdana"/>
              <a:buNone/>
              <a:defRPr sz="1800" b="0" i="0" u="none" strike="noStrike" cap="none">
                <a:solidFill>
                  <a:srgbClr val="4A86E8"/>
                </a:solidFill>
                <a:latin typeface="Verdana"/>
                <a:ea typeface="Verdana"/>
                <a:cs typeface="Verdana"/>
                <a:sym typeface="Verdana"/>
              </a:defRPr>
            </a:lvl8pPr>
            <a:lvl9pPr marR="0" lvl="8" algn="l" rtl="0">
              <a:lnSpc>
                <a:spcPct val="115000"/>
              </a:lnSpc>
              <a:spcBef>
                <a:spcPts val="0"/>
              </a:spcBef>
              <a:spcAft>
                <a:spcPts val="1600"/>
              </a:spcAft>
              <a:buClr>
                <a:srgbClr val="4A86E8"/>
              </a:buClr>
              <a:buSzPct val="100000"/>
              <a:buFont typeface="Verdana"/>
              <a:buNone/>
              <a:defRPr sz="1800" b="0" i="0" u="none" strike="noStrike" cap="none">
                <a:solidFill>
                  <a:srgbClr val="4A86E8"/>
                </a:solidFill>
                <a:latin typeface="Verdana"/>
                <a:ea typeface="Verdana"/>
                <a:cs typeface="Verdana"/>
                <a:sym typeface="Verdana"/>
              </a:defRPr>
            </a:lvl9pPr>
          </a:lstStyle>
          <a:p>
            <a:pPr marL="349250"/>
            <a:r>
              <a:rPr lang="en-US" sz="1000" dirty="0" smtClean="0"/>
              <a:t>“We shall nobly save or meanly lose the last best hope of earth.”</a:t>
            </a:r>
          </a:p>
          <a:p>
            <a:pPr marL="471488" indent="-122238"/>
            <a:r>
              <a:rPr lang="en-US" sz="900" b="1" dirty="0" smtClean="0"/>
              <a:t>– Abraham Lincoln</a:t>
            </a:r>
            <a:r>
              <a:rPr lang="en-US" sz="900" dirty="0" smtClean="0"/>
              <a:t>, </a:t>
            </a:r>
            <a:r>
              <a:rPr lang="en-US" sz="900" i="1" dirty="0" smtClean="0"/>
              <a:t>Gettysburg Address, Dec. 1, 1862</a:t>
            </a:r>
          </a:p>
          <a:p>
            <a:pPr marL="471488" indent="-122238" algn="ctr">
              <a:lnSpc>
                <a:spcPct val="100000"/>
              </a:lnSpc>
            </a:pPr>
            <a:r>
              <a:rPr lang="en-US" sz="1000" i="1" dirty="0" smtClean="0"/>
              <a:t>* * * </a:t>
            </a:r>
          </a:p>
          <a:p>
            <a:pPr marL="344488"/>
            <a:r>
              <a:rPr lang="en-US" sz="1000" i="1" dirty="0" smtClean="0"/>
              <a:t>“. . . </a:t>
            </a:r>
            <a:r>
              <a:rPr lang="en-US" sz="1000" dirty="0" smtClean="0"/>
              <a:t>these</a:t>
            </a:r>
            <a:r>
              <a:rPr lang="en-US" sz="1000" i="1" dirty="0" smtClean="0"/>
              <a:t> </a:t>
            </a:r>
            <a:r>
              <a:rPr lang="en-US" sz="1000" dirty="0" smtClean="0"/>
              <a:t>presents, solemnly and mutually, in the presence of God, and one another, covenant and combine ourselves together into a civil body politic. . . and by virtue hereof to enact, constitute, and frame, such just and equal laws, ordinances, acts, constitutions, and offices, from time to time, as shall be thought most meet and convenient for the general good of the colony; unto which we promise all due submission and obedience.”</a:t>
            </a:r>
          </a:p>
          <a:p>
            <a:pPr marL="471488" indent="-127000"/>
            <a:r>
              <a:rPr lang="en-US" sz="900" b="1" dirty="0" smtClean="0"/>
              <a:t>– </a:t>
            </a:r>
            <a:r>
              <a:rPr lang="en-US" sz="900" i="1" dirty="0" smtClean="0"/>
              <a:t>Excerpt from </a:t>
            </a:r>
            <a:r>
              <a:rPr lang="en-US" sz="900" b="1" dirty="0" smtClean="0"/>
              <a:t>the Mayflower Compact, </a:t>
            </a:r>
            <a:r>
              <a:rPr lang="en-US" sz="900" i="1" dirty="0" smtClean="0"/>
              <a:t>Nov. 11, 1620</a:t>
            </a:r>
          </a:p>
        </p:txBody>
      </p:sp>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85751" y="133786"/>
            <a:ext cx="3299643" cy="1833135"/>
          </a:xfrm>
          <a:prstGeom prst="rect">
            <a:avLst/>
          </a:prstGeom>
        </p:spPr>
      </p:pic>
      <p:sp>
        <p:nvSpPr>
          <p:cNvPr id="9" name="TextBox 8"/>
          <p:cNvSpPr txBox="1"/>
          <p:nvPr/>
        </p:nvSpPr>
        <p:spPr>
          <a:xfrm>
            <a:off x="7462870" y="1654560"/>
            <a:ext cx="406399" cy="261610"/>
          </a:xfrm>
          <a:prstGeom prst="rect">
            <a:avLst/>
          </a:prstGeom>
          <a:solidFill>
            <a:schemeClr val="bg1"/>
          </a:solidFill>
        </p:spPr>
        <p:txBody>
          <a:bodyPr wrap="square" rtlCol="0">
            <a:spAutoFit/>
          </a:bodyPr>
          <a:lstStyle/>
          <a:p>
            <a:r>
              <a:rPr lang="en-US" sz="1100" b="1" smtClean="0">
                <a:solidFill>
                  <a:srgbClr val="4A86E8"/>
                </a:solidFill>
                <a:latin typeface="Verdana" charset="0"/>
                <a:ea typeface="Verdana" charset="0"/>
                <a:cs typeface="Verdana" charset="0"/>
              </a:rPr>
              <a:t>28</a:t>
            </a:r>
            <a:endParaRPr lang="en-US" sz="1100" b="1" dirty="0">
              <a:solidFill>
                <a:srgbClr val="4A86E8"/>
              </a:solidFill>
              <a:latin typeface="Verdana" charset="0"/>
              <a:ea typeface="Verdana" charset="0"/>
              <a:cs typeface="Verdana" charset="0"/>
            </a:endParaRPr>
          </a:p>
        </p:txBody>
      </p:sp>
    </p:spTree>
    <p:extLst>
      <p:ext uri="{BB962C8B-B14F-4D97-AF65-F5344CB8AC3E}">
        <p14:creationId xmlns:p14="http://schemas.microsoft.com/office/powerpoint/2010/main" val="1717499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23" name="Picture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5821"/>
            <a:ext cx="9144000" cy="6858000"/>
          </a:xfrm>
          <a:prstGeom prst="rect">
            <a:avLst/>
          </a:prstGeom>
        </p:spPr>
      </p:pic>
      <p:sp>
        <p:nvSpPr>
          <p:cNvPr id="77" name="Shape 77"/>
          <p:cNvSpPr txBox="1">
            <a:spLocks noGrp="1"/>
          </p:cNvSpPr>
          <p:nvPr>
            <p:ph type="body" idx="2"/>
          </p:nvPr>
        </p:nvSpPr>
        <p:spPr>
          <a:xfrm>
            <a:off x="275384" y="-1"/>
            <a:ext cx="4035315" cy="4347411"/>
          </a:xfrm>
          <a:prstGeom prst="rect">
            <a:avLst/>
          </a:prstGeom>
          <a:solidFill>
            <a:schemeClr val="bg1">
              <a:alpha val="85000"/>
            </a:schemeClr>
          </a:solidFill>
        </p:spPr>
        <p:txBody>
          <a:bodyPr lIns="91425" tIns="91425" rIns="91425" bIns="91425" anchor="t" anchorCtr="0">
            <a:noAutofit/>
          </a:bodyPr>
          <a:lstStyle/>
          <a:p>
            <a:pPr marL="971550" indent="-674688"/>
            <a:endParaRPr lang="en-US" sz="1400" b="1" u="sng" dirty="0" smtClean="0"/>
          </a:p>
          <a:p>
            <a:pPr marL="971550" indent="-674688"/>
            <a:r>
              <a:rPr lang="en-US" sz="1400" b="1" dirty="0" smtClean="0"/>
              <a:t>POSSIBLE ANSWERS:</a:t>
            </a:r>
            <a:endParaRPr lang="en-US" sz="1400" b="1" dirty="0"/>
          </a:p>
          <a:p>
            <a:pPr marL="698500" indent="-401638">
              <a:buFont typeface="+mj-lt"/>
              <a:buAutoNum type="arabicPeriod" startAt="5"/>
            </a:pPr>
            <a:r>
              <a:rPr lang="en-US" sz="2000" dirty="0"/>
              <a:t>Bill of Rights</a:t>
            </a:r>
          </a:p>
          <a:p>
            <a:pPr marL="693738" indent="-177800">
              <a:buFont typeface="Arial" charset="0"/>
              <a:buChar char="•"/>
            </a:pPr>
            <a:r>
              <a:rPr lang="en-US" sz="1400" dirty="0" smtClean="0"/>
              <a:t>Freedom of speech</a:t>
            </a:r>
          </a:p>
          <a:p>
            <a:pPr marL="693738" indent="-177800">
              <a:buFont typeface="Arial" charset="0"/>
              <a:buChar char="•"/>
            </a:pPr>
            <a:r>
              <a:rPr lang="en-US" sz="1400" dirty="0" smtClean="0"/>
              <a:t>Freedom of Assembly</a:t>
            </a:r>
          </a:p>
          <a:p>
            <a:pPr marL="693738" indent="-177800">
              <a:buFont typeface="Arial" charset="0"/>
              <a:buChar char="•"/>
            </a:pPr>
            <a:r>
              <a:rPr lang="en-US" sz="1400" dirty="0" smtClean="0"/>
              <a:t>Freedom of religion</a:t>
            </a:r>
          </a:p>
          <a:p>
            <a:pPr marL="693738" indent="-177800">
              <a:buFont typeface="Arial" charset="0"/>
              <a:buChar char="•"/>
            </a:pPr>
            <a:r>
              <a:rPr lang="en-US" sz="1400" dirty="0" smtClean="0"/>
              <a:t>Freedom to stay silent</a:t>
            </a:r>
          </a:p>
          <a:p>
            <a:pPr marL="693738" indent="-177800">
              <a:buFont typeface="Arial" charset="0"/>
              <a:buChar char="•"/>
            </a:pPr>
            <a:r>
              <a:rPr lang="en-US" sz="1400" dirty="0" smtClean="0"/>
              <a:t>Right to trial by jury</a:t>
            </a:r>
            <a:endParaRPr lang="en-US" sz="1400" dirty="0"/>
          </a:p>
        </p:txBody>
      </p:sp>
      <p:sp>
        <p:nvSpPr>
          <p:cNvPr id="16" name="Shape 76"/>
          <p:cNvSpPr txBox="1">
            <a:spLocks noGrp="1"/>
          </p:cNvSpPr>
          <p:nvPr>
            <p:ph type="title"/>
          </p:nvPr>
        </p:nvSpPr>
        <p:spPr>
          <a:xfrm>
            <a:off x="275384" y="4434464"/>
            <a:ext cx="4035315" cy="1253770"/>
          </a:xfrm>
          <a:prstGeom prst="rect">
            <a:avLst/>
          </a:prstGeom>
          <a:solidFill>
            <a:srgbClr val="4A86E8">
              <a:alpha val="85000"/>
            </a:srgbClr>
          </a:solidFill>
        </p:spPr>
        <p:txBody>
          <a:bodyPr lIns="91425" tIns="91425" rIns="91425" bIns="91425" anchor="ctr" anchorCtr="0">
            <a:noAutofit/>
          </a:bodyPr>
          <a:lstStyle/>
          <a:p>
            <a:pPr lvl="0"/>
            <a:r>
              <a:rPr lang="en-US" sz="2400" dirty="0" smtClean="0">
                <a:solidFill>
                  <a:schemeClr val="bg1"/>
                </a:solidFill>
              </a:rPr>
              <a:t/>
            </a:r>
            <a:br>
              <a:rPr lang="en-US" sz="2400" dirty="0" smtClean="0">
                <a:solidFill>
                  <a:schemeClr val="bg1"/>
                </a:solidFill>
              </a:rPr>
            </a:br>
            <a:r>
              <a:rPr lang="en-US" sz="2400" dirty="0" smtClean="0">
                <a:solidFill>
                  <a:schemeClr val="bg1"/>
                </a:solidFill>
              </a:rPr>
              <a:t>What are Core        American Values?</a:t>
            </a:r>
            <a:br>
              <a:rPr lang="en-US" sz="2400" dirty="0" smtClean="0">
                <a:solidFill>
                  <a:schemeClr val="bg1"/>
                </a:solidFill>
              </a:rPr>
            </a:br>
            <a:endParaRPr lang="en" sz="2400" dirty="0">
              <a:solidFill>
                <a:schemeClr val="bg1"/>
              </a:solidFill>
            </a:endParaRPr>
          </a:p>
        </p:txBody>
      </p:sp>
      <p:sp>
        <p:nvSpPr>
          <p:cNvPr id="24" name="Slide Number Placeholder 1"/>
          <p:cNvSpPr>
            <a:spLocks noGrp="1"/>
          </p:cNvSpPr>
          <p:nvPr>
            <p:ph type="sldNum" idx="12"/>
          </p:nvPr>
        </p:nvSpPr>
        <p:spPr>
          <a:xfrm>
            <a:off x="8289772" y="5703823"/>
            <a:ext cx="548700" cy="524700"/>
          </a:xfrm>
        </p:spPr>
        <p:txBody>
          <a:bodyPr/>
          <a:lstStyle/>
          <a:p>
            <a:pPr lvl="0" algn="ctr" rtl="0">
              <a:spcBef>
                <a:spcPts val="0"/>
              </a:spcBef>
              <a:buNone/>
            </a:pPr>
            <a:fld id="{8A046A35-D723-6F40-9EB8-CE84C3CF8672}" type="slidenum">
              <a:rPr lang="en" sz="1200" smtClean="0">
                <a:solidFill>
                  <a:srgbClr val="4A86E8"/>
                </a:solidFill>
                <a:latin typeface="Verdana"/>
                <a:ea typeface="Verdana"/>
                <a:cs typeface="Verdana"/>
                <a:sym typeface="Verdana"/>
              </a:rPr>
              <a:t>16</a:t>
            </a:fld>
            <a:endParaRPr lang="en" sz="1200" dirty="0">
              <a:solidFill>
                <a:srgbClr val="4A86E8"/>
              </a:solidFill>
              <a:latin typeface="Verdana"/>
              <a:ea typeface="Verdana"/>
              <a:cs typeface="Verdana"/>
              <a:sym typeface="Verdana"/>
            </a:endParaRPr>
          </a:p>
        </p:txBody>
      </p:sp>
      <p:sp>
        <p:nvSpPr>
          <p:cNvPr id="25" name="Rectangle 24"/>
          <p:cNvSpPr/>
          <p:nvPr/>
        </p:nvSpPr>
        <p:spPr>
          <a:xfrm>
            <a:off x="5112945" y="5843063"/>
            <a:ext cx="2871299" cy="246221"/>
          </a:xfrm>
          <a:prstGeom prst="rect">
            <a:avLst/>
          </a:prstGeom>
        </p:spPr>
        <p:txBody>
          <a:bodyPr wrap="none">
            <a:spAutoFit/>
          </a:bodyPr>
          <a:lstStyle/>
          <a:p>
            <a:r>
              <a:rPr lang="en-US" sz="1000" b="1" i="1" dirty="0">
                <a:solidFill>
                  <a:srgbClr val="4A86E8"/>
                </a:solidFill>
              </a:rPr>
              <a:t>Exploring American Culture</a:t>
            </a:r>
            <a:r>
              <a:rPr lang="en-US" sz="1000" dirty="0">
                <a:solidFill>
                  <a:srgbClr val="4A86E8"/>
                </a:solidFill>
              </a:rPr>
              <a:t>, August 14, 2017</a:t>
            </a:r>
          </a:p>
        </p:txBody>
      </p:sp>
      <p:pic>
        <p:nvPicPr>
          <p:cNvPr id="9" name="Picture 8"/>
          <p:cNvPicPr>
            <a:picLocks noChangeAspect="1"/>
          </p:cNvPicPr>
          <p:nvPr/>
        </p:nvPicPr>
        <p:blipFill>
          <a:blip r:embed="rId4"/>
          <a:stretch>
            <a:fillRect/>
          </a:stretch>
        </p:blipFill>
        <p:spPr>
          <a:xfrm>
            <a:off x="5000651" y="1219486"/>
            <a:ext cx="3676256" cy="2068855"/>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00651" y="3438396"/>
            <a:ext cx="3676256" cy="2067893"/>
          </a:xfrm>
          <a:prstGeom prst="rect">
            <a:avLst/>
          </a:prstGeom>
        </p:spPr>
      </p:pic>
      <p:sp>
        <p:nvSpPr>
          <p:cNvPr id="11" name="TextBox 10"/>
          <p:cNvSpPr txBox="1"/>
          <p:nvPr/>
        </p:nvSpPr>
        <p:spPr>
          <a:xfrm>
            <a:off x="8157722" y="2924394"/>
            <a:ext cx="406399" cy="261610"/>
          </a:xfrm>
          <a:prstGeom prst="rect">
            <a:avLst/>
          </a:prstGeom>
          <a:solidFill>
            <a:schemeClr val="bg1"/>
          </a:solidFill>
        </p:spPr>
        <p:txBody>
          <a:bodyPr wrap="square" rtlCol="0">
            <a:spAutoFit/>
          </a:bodyPr>
          <a:lstStyle/>
          <a:p>
            <a:r>
              <a:rPr lang="en-US" sz="1100" b="1" dirty="0" smtClean="0">
                <a:solidFill>
                  <a:srgbClr val="4A86E8"/>
                </a:solidFill>
                <a:latin typeface="Verdana" charset="0"/>
                <a:ea typeface="Verdana" charset="0"/>
                <a:cs typeface="Verdana" charset="0"/>
              </a:rPr>
              <a:t>29</a:t>
            </a:r>
            <a:endParaRPr lang="en-US" sz="1100" b="1" dirty="0">
              <a:solidFill>
                <a:srgbClr val="4A86E8"/>
              </a:solidFill>
              <a:latin typeface="Verdana" charset="0"/>
              <a:ea typeface="Verdana" charset="0"/>
              <a:cs typeface="Verdana" charset="0"/>
            </a:endParaRPr>
          </a:p>
        </p:txBody>
      </p:sp>
      <p:sp>
        <p:nvSpPr>
          <p:cNvPr id="12" name="TextBox 11"/>
          <p:cNvSpPr txBox="1"/>
          <p:nvPr/>
        </p:nvSpPr>
        <p:spPr>
          <a:xfrm>
            <a:off x="8157722" y="3589692"/>
            <a:ext cx="406399" cy="261610"/>
          </a:xfrm>
          <a:prstGeom prst="rect">
            <a:avLst/>
          </a:prstGeom>
          <a:solidFill>
            <a:schemeClr val="bg1"/>
          </a:solidFill>
        </p:spPr>
        <p:txBody>
          <a:bodyPr wrap="square" rtlCol="0">
            <a:spAutoFit/>
          </a:bodyPr>
          <a:lstStyle/>
          <a:p>
            <a:r>
              <a:rPr lang="en-US" sz="1100" b="1" dirty="0" smtClean="0">
                <a:solidFill>
                  <a:srgbClr val="4A86E8"/>
                </a:solidFill>
                <a:latin typeface="Verdana" charset="0"/>
                <a:ea typeface="Verdana" charset="0"/>
                <a:cs typeface="Verdana" charset="0"/>
              </a:rPr>
              <a:t>30</a:t>
            </a:r>
            <a:endParaRPr lang="en-US" sz="1100" b="1" dirty="0">
              <a:solidFill>
                <a:srgbClr val="4A86E8"/>
              </a:solidFill>
              <a:latin typeface="Verdana" charset="0"/>
              <a:ea typeface="Verdana" charset="0"/>
              <a:cs typeface="Verdana" charset="0"/>
            </a:endParaRPr>
          </a:p>
        </p:txBody>
      </p:sp>
    </p:spTree>
    <p:extLst>
      <p:ext uri="{BB962C8B-B14F-4D97-AF65-F5344CB8AC3E}">
        <p14:creationId xmlns:p14="http://schemas.microsoft.com/office/powerpoint/2010/main" val="1304736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23" name="Picture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5821"/>
            <a:ext cx="9144000" cy="6858000"/>
          </a:xfrm>
          <a:prstGeom prst="rect">
            <a:avLst/>
          </a:prstGeom>
        </p:spPr>
      </p:pic>
      <p:sp>
        <p:nvSpPr>
          <p:cNvPr id="77" name="Shape 77"/>
          <p:cNvSpPr txBox="1">
            <a:spLocks noGrp="1"/>
          </p:cNvSpPr>
          <p:nvPr>
            <p:ph type="body" idx="2"/>
          </p:nvPr>
        </p:nvSpPr>
        <p:spPr>
          <a:xfrm>
            <a:off x="275384" y="-1"/>
            <a:ext cx="4035315" cy="4347411"/>
          </a:xfrm>
          <a:prstGeom prst="rect">
            <a:avLst/>
          </a:prstGeom>
          <a:solidFill>
            <a:schemeClr val="bg1">
              <a:alpha val="85000"/>
            </a:schemeClr>
          </a:solidFill>
        </p:spPr>
        <p:txBody>
          <a:bodyPr lIns="91425" tIns="91425" rIns="91425" bIns="91425" anchor="t" anchorCtr="0">
            <a:noAutofit/>
          </a:bodyPr>
          <a:lstStyle/>
          <a:p>
            <a:pPr marL="971550" indent="-674688"/>
            <a:endParaRPr lang="en-US" sz="1400" b="1" u="sng" dirty="0" smtClean="0"/>
          </a:p>
          <a:p>
            <a:pPr marL="971550" indent="-674688"/>
            <a:r>
              <a:rPr lang="en-US" sz="1400" b="1" dirty="0" smtClean="0"/>
              <a:t>POSSIBLE ANSWERS:</a:t>
            </a:r>
            <a:endParaRPr lang="en-US" sz="1400" b="1" dirty="0"/>
          </a:p>
          <a:p>
            <a:pPr marL="698500" indent="-403225">
              <a:buFont typeface="+mj-lt"/>
              <a:buAutoNum type="arabicPeriod" startAt="6"/>
            </a:pPr>
            <a:r>
              <a:rPr lang="en-US" sz="2000" dirty="0"/>
              <a:t>Frontier consciousness</a:t>
            </a:r>
          </a:p>
          <a:p>
            <a:pPr marL="693738" indent="-177800">
              <a:buFont typeface="Arial" charset="0"/>
              <a:buChar char="•"/>
            </a:pPr>
            <a:r>
              <a:rPr lang="en-US" sz="1400" dirty="0"/>
              <a:t>Manifest </a:t>
            </a:r>
            <a:r>
              <a:rPr lang="en-US" sz="1400" dirty="0" smtClean="0"/>
              <a:t>Destiny</a:t>
            </a:r>
          </a:p>
          <a:p>
            <a:pPr marL="693738" indent="-177800">
              <a:buFont typeface="Arial" charset="0"/>
              <a:buChar char="•"/>
            </a:pPr>
            <a:r>
              <a:rPr lang="en-US" sz="1400" dirty="0" smtClean="0"/>
              <a:t>Empty land myth </a:t>
            </a:r>
          </a:p>
          <a:p>
            <a:pPr marL="693738" indent="-177800">
              <a:buFont typeface="Arial" charset="0"/>
              <a:buChar char="•"/>
            </a:pPr>
            <a:r>
              <a:rPr lang="en-US" sz="1400" dirty="0" smtClean="0"/>
              <a:t>Amazon motto: Work hard, have fun, make history</a:t>
            </a:r>
            <a:endParaRPr lang="en-US" sz="1400" dirty="0"/>
          </a:p>
          <a:p>
            <a:pPr marL="693738" indent="-177800">
              <a:buFont typeface="Arial" charset="0"/>
              <a:buChar char="•"/>
            </a:pPr>
            <a:r>
              <a:rPr lang="en-US" sz="1400" dirty="0"/>
              <a:t>Space: the last frontier</a:t>
            </a:r>
          </a:p>
          <a:p>
            <a:pPr marL="869950" lvl="2" indent="-144463">
              <a:buFont typeface="Courier New" charset="0"/>
              <a:buChar char="o"/>
            </a:pPr>
            <a:r>
              <a:rPr lang="en-US" sz="1400" dirty="0"/>
              <a:t>“The land belongs to the future.” – Willa Cather</a:t>
            </a:r>
          </a:p>
        </p:txBody>
      </p:sp>
      <p:sp>
        <p:nvSpPr>
          <p:cNvPr id="16" name="Shape 76"/>
          <p:cNvSpPr txBox="1">
            <a:spLocks noGrp="1"/>
          </p:cNvSpPr>
          <p:nvPr>
            <p:ph type="title"/>
          </p:nvPr>
        </p:nvSpPr>
        <p:spPr>
          <a:xfrm>
            <a:off x="275384" y="4434464"/>
            <a:ext cx="4035315" cy="1253770"/>
          </a:xfrm>
          <a:prstGeom prst="rect">
            <a:avLst/>
          </a:prstGeom>
          <a:solidFill>
            <a:srgbClr val="4A86E8">
              <a:alpha val="85000"/>
            </a:srgbClr>
          </a:solidFill>
        </p:spPr>
        <p:txBody>
          <a:bodyPr lIns="91425" tIns="91425" rIns="91425" bIns="91425" anchor="ctr" anchorCtr="0">
            <a:noAutofit/>
          </a:bodyPr>
          <a:lstStyle/>
          <a:p>
            <a:pPr lvl="0"/>
            <a:r>
              <a:rPr lang="en-US" sz="2400" dirty="0" smtClean="0">
                <a:solidFill>
                  <a:schemeClr val="bg1"/>
                </a:solidFill>
              </a:rPr>
              <a:t/>
            </a:r>
            <a:br>
              <a:rPr lang="en-US" sz="2400" dirty="0" smtClean="0">
                <a:solidFill>
                  <a:schemeClr val="bg1"/>
                </a:solidFill>
              </a:rPr>
            </a:br>
            <a:r>
              <a:rPr lang="en-US" sz="2400" dirty="0" smtClean="0">
                <a:solidFill>
                  <a:schemeClr val="bg1"/>
                </a:solidFill>
              </a:rPr>
              <a:t>What are Core        American Values?</a:t>
            </a:r>
            <a:br>
              <a:rPr lang="en-US" sz="2400" dirty="0" smtClean="0">
                <a:solidFill>
                  <a:schemeClr val="bg1"/>
                </a:solidFill>
              </a:rPr>
            </a:br>
            <a:endParaRPr lang="en" sz="2400" dirty="0">
              <a:solidFill>
                <a:schemeClr val="bg1"/>
              </a:solidFill>
            </a:endParaRPr>
          </a:p>
        </p:txBody>
      </p:sp>
      <p:sp>
        <p:nvSpPr>
          <p:cNvPr id="24" name="Slide Number Placeholder 1"/>
          <p:cNvSpPr>
            <a:spLocks noGrp="1"/>
          </p:cNvSpPr>
          <p:nvPr>
            <p:ph type="sldNum" idx="12"/>
          </p:nvPr>
        </p:nvSpPr>
        <p:spPr>
          <a:xfrm>
            <a:off x="8289772" y="5703823"/>
            <a:ext cx="548700" cy="524700"/>
          </a:xfrm>
        </p:spPr>
        <p:txBody>
          <a:bodyPr/>
          <a:lstStyle/>
          <a:p>
            <a:pPr lvl="0" algn="ctr" rtl="0">
              <a:spcBef>
                <a:spcPts val="0"/>
              </a:spcBef>
              <a:buNone/>
            </a:pPr>
            <a:fld id="{8A046A35-D723-6F40-9EB8-CE84C3CF8672}" type="slidenum">
              <a:rPr lang="en" sz="1200" smtClean="0">
                <a:solidFill>
                  <a:srgbClr val="4A86E8"/>
                </a:solidFill>
                <a:latin typeface="Verdana"/>
                <a:ea typeface="Verdana"/>
                <a:cs typeface="Verdana"/>
                <a:sym typeface="Verdana"/>
              </a:rPr>
              <a:t>17</a:t>
            </a:fld>
            <a:endParaRPr lang="en" sz="1200" dirty="0">
              <a:solidFill>
                <a:srgbClr val="4A86E8"/>
              </a:solidFill>
              <a:latin typeface="Verdana"/>
              <a:ea typeface="Verdana"/>
              <a:cs typeface="Verdana"/>
              <a:sym typeface="Verdana"/>
            </a:endParaRPr>
          </a:p>
        </p:txBody>
      </p:sp>
      <p:sp>
        <p:nvSpPr>
          <p:cNvPr id="25" name="Rectangle 24"/>
          <p:cNvSpPr/>
          <p:nvPr/>
        </p:nvSpPr>
        <p:spPr>
          <a:xfrm>
            <a:off x="5112945" y="5843063"/>
            <a:ext cx="2871299" cy="246221"/>
          </a:xfrm>
          <a:prstGeom prst="rect">
            <a:avLst/>
          </a:prstGeom>
        </p:spPr>
        <p:txBody>
          <a:bodyPr wrap="none">
            <a:spAutoFit/>
          </a:bodyPr>
          <a:lstStyle/>
          <a:p>
            <a:r>
              <a:rPr lang="en-US" sz="1000" b="1" i="1" dirty="0">
                <a:solidFill>
                  <a:srgbClr val="4A86E8"/>
                </a:solidFill>
              </a:rPr>
              <a:t>Exploring American Culture</a:t>
            </a:r>
            <a:r>
              <a:rPr lang="en-US" sz="1000" dirty="0">
                <a:solidFill>
                  <a:srgbClr val="4A86E8"/>
                </a:solidFill>
              </a:rPr>
              <a:t>, August 14, 2017</a:t>
            </a:r>
          </a:p>
        </p:txBody>
      </p:sp>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47902" y="431564"/>
            <a:ext cx="2706557" cy="3713649"/>
          </a:xfrm>
          <a:prstGeom prst="rect">
            <a:avLst/>
          </a:prstGeom>
        </p:spPr>
      </p:pic>
      <p:pic>
        <p:nvPicPr>
          <p:cNvPr id="12" name="Picture 11"/>
          <p:cNvPicPr>
            <a:picLocks noChangeAspect="1"/>
          </p:cNvPicPr>
          <p:nvPr/>
        </p:nvPicPr>
        <p:blipFill>
          <a:blip r:embed="rId5"/>
          <a:stretch>
            <a:fillRect/>
          </a:stretch>
        </p:blipFill>
        <p:spPr>
          <a:xfrm>
            <a:off x="5482350" y="4231509"/>
            <a:ext cx="1837660" cy="1525257"/>
          </a:xfrm>
          <a:prstGeom prst="rect">
            <a:avLst/>
          </a:prstGeom>
        </p:spPr>
      </p:pic>
      <p:sp>
        <p:nvSpPr>
          <p:cNvPr id="13" name="TextBox 12"/>
          <p:cNvSpPr txBox="1"/>
          <p:nvPr/>
        </p:nvSpPr>
        <p:spPr>
          <a:xfrm>
            <a:off x="7262402" y="3821183"/>
            <a:ext cx="406399" cy="261610"/>
          </a:xfrm>
          <a:prstGeom prst="rect">
            <a:avLst/>
          </a:prstGeom>
          <a:solidFill>
            <a:schemeClr val="bg1"/>
          </a:solidFill>
        </p:spPr>
        <p:txBody>
          <a:bodyPr wrap="square" rtlCol="0">
            <a:spAutoFit/>
          </a:bodyPr>
          <a:lstStyle/>
          <a:p>
            <a:r>
              <a:rPr lang="en-US" sz="1100" b="1" dirty="0" smtClean="0">
                <a:solidFill>
                  <a:srgbClr val="4A86E8"/>
                </a:solidFill>
                <a:latin typeface="Verdana" charset="0"/>
                <a:ea typeface="Verdana" charset="0"/>
                <a:cs typeface="Verdana" charset="0"/>
              </a:rPr>
              <a:t>31</a:t>
            </a:r>
            <a:endParaRPr lang="en-US" sz="1100" b="1" dirty="0">
              <a:solidFill>
                <a:srgbClr val="4A86E8"/>
              </a:solidFill>
              <a:latin typeface="Verdana" charset="0"/>
              <a:ea typeface="Verdana" charset="0"/>
              <a:cs typeface="Verdana" charset="0"/>
            </a:endParaRPr>
          </a:p>
        </p:txBody>
      </p:sp>
      <p:sp>
        <p:nvSpPr>
          <p:cNvPr id="14" name="TextBox 13"/>
          <p:cNvSpPr txBox="1"/>
          <p:nvPr/>
        </p:nvSpPr>
        <p:spPr>
          <a:xfrm>
            <a:off x="7262401" y="4861816"/>
            <a:ext cx="406399" cy="261610"/>
          </a:xfrm>
          <a:prstGeom prst="rect">
            <a:avLst/>
          </a:prstGeom>
          <a:solidFill>
            <a:schemeClr val="bg1"/>
          </a:solidFill>
        </p:spPr>
        <p:txBody>
          <a:bodyPr wrap="square" rtlCol="0">
            <a:spAutoFit/>
          </a:bodyPr>
          <a:lstStyle/>
          <a:p>
            <a:r>
              <a:rPr lang="en-US" sz="1100" b="1" smtClean="0">
                <a:solidFill>
                  <a:srgbClr val="4A86E8"/>
                </a:solidFill>
                <a:latin typeface="Verdana" charset="0"/>
                <a:ea typeface="Verdana" charset="0"/>
                <a:cs typeface="Verdana" charset="0"/>
              </a:rPr>
              <a:t>32</a:t>
            </a:r>
            <a:endParaRPr lang="en-US" sz="1100" b="1" dirty="0">
              <a:solidFill>
                <a:srgbClr val="4A86E8"/>
              </a:solidFill>
              <a:latin typeface="Verdana" charset="0"/>
              <a:ea typeface="Verdana" charset="0"/>
              <a:cs typeface="Verdana" charset="0"/>
            </a:endParaRPr>
          </a:p>
        </p:txBody>
      </p:sp>
    </p:spTree>
    <p:extLst>
      <p:ext uri="{BB962C8B-B14F-4D97-AF65-F5344CB8AC3E}">
        <p14:creationId xmlns:p14="http://schemas.microsoft.com/office/powerpoint/2010/main" val="1837191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23" name="Picture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8242" y="404121"/>
            <a:ext cx="9144000" cy="6858000"/>
          </a:xfrm>
          <a:prstGeom prst="rect">
            <a:avLst/>
          </a:prstGeom>
        </p:spPr>
      </p:pic>
      <p:sp>
        <p:nvSpPr>
          <p:cNvPr id="77" name="Shape 77"/>
          <p:cNvSpPr txBox="1">
            <a:spLocks noGrp="1"/>
          </p:cNvSpPr>
          <p:nvPr>
            <p:ph type="body" idx="2"/>
          </p:nvPr>
        </p:nvSpPr>
        <p:spPr>
          <a:xfrm>
            <a:off x="275384" y="-1"/>
            <a:ext cx="4035315" cy="4712404"/>
          </a:xfrm>
          <a:prstGeom prst="rect">
            <a:avLst/>
          </a:prstGeom>
          <a:solidFill>
            <a:schemeClr val="bg1">
              <a:alpha val="85000"/>
            </a:schemeClr>
          </a:solidFill>
        </p:spPr>
        <p:txBody>
          <a:bodyPr lIns="91425" tIns="91425" rIns="91425" bIns="91425" anchor="t" anchorCtr="0">
            <a:noAutofit/>
          </a:bodyPr>
          <a:lstStyle/>
          <a:p>
            <a:pPr marL="971550" indent="-674688"/>
            <a:endParaRPr lang="en-US" sz="1400" b="1" u="sng" dirty="0" smtClean="0"/>
          </a:p>
          <a:p>
            <a:pPr marL="971550" indent="-674688"/>
            <a:r>
              <a:rPr lang="en-US" sz="1400" b="1" dirty="0" smtClean="0"/>
              <a:t>POSSIBLE ANSWERS:</a:t>
            </a:r>
            <a:endParaRPr lang="en-US" sz="1400" b="1" dirty="0"/>
          </a:p>
          <a:p>
            <a:pPr marL="698500" indent="-401638">
              <a:buFont typeface="+mj-lt"/>
              <a:buAutoNum type="arabicPeriod" startAt="7"/>
            </a:pPr>
            <a:r>
              <a:rPr lang="en-US" sz="2000" dirty="0"/>
              <a:t>Immigration and Science</a:t>
            </a:r>
          </a:p>
          <a:p>
            <a:pPr marL="693738" indent="-177800">
              <a:buFont typeface="Arial" charset="0"/>
              <a:buChar char="•"/>
            </a:pPr>
            <a:r>
              <a:rPr lang="en-US" sz="1400" dirty="0"/>
              <a:t>Alien and Sedition Acts (1798)</a:t>
            </a:r>
          </a:p>
          <a:p>
            <a:pPr marL="693738" indent="-177800">
              <a:buFont typeface="Arial" charset="0"/>
              <a:buChar char="•"/>
            </a:pPr>
            <a:r>
              <a:rPr lang="en-US" sz="1400" dirty="0"/>
              <a:t>Immigration and Naturalization Acts</a:t>
            </a:r>
          </a:p>
          <a:p>
            <a:pPr marL="869950" indent="-180975">
              <a:buFont typeface="Wingdings" charset="2"/>
              <a:buChar char="Ø"/>
            </a:pPr>
            <a:r>
              <a:rPr lang="en-US" sz="1400" dirty="0"/>
              <a:t>1790, 1924, 1965</a:t>
            </a:r>
          </a:p>
          <a:p>
            <a:pPr marL="693738" indent="-177800">
              <a:buFont typeface="Arial" charset="0"/>
              <a:buChar char="•"/>
            </a:pPr>
            <a:r>
              <a:rPr lang="en-US" sz="1400" dirty="0"/>
              <a:t>Chinese Exclusion Act (1882)</a:t>
            </a:r>
          </a:p>
          <a:p>
            <a:pPr marL="693738" indent="-177800">
              <a:buFont typeface="Arial" charset="0"/>
              <a:buChar char="•"/>
            </a:pPr>
            <a:r>
              <a:rPr lang="en-US" sz="1400" dirty="0" smtClean="0"/>
              <a:t>Immigration Reform and Control Act </a:t>
            </a:r>
            <a:r>
              <a:rPr lang="en-US" sz="1400" dirty="0"/>
              <a:t>of 1986</a:t>
            </a:r>
          </a:p>
        </p:txBody>
      </p:sp>
      <p:sp>
        <p:nvSpPr>
          <p:cNvPr id="16" name="Shape 76"/>
          <p:cNvSpPr txBox="1">
            <a:spLocks noGrp="1"/>
          </p:cNvSpPr>
          <p:nvPr>
            <p:ph type="title"/>
          </p:nvPr>
        </p:nvSpPr>
        <p:spPr>
          <a:xfrm>
            <a:off x="275384" y="4831538"/>
            <a:ext cx="4035315" cy="1253770"/>
          </a:xfrm>
          <a:prstGeom prst="rect">
            <a:avLst/>
          </a:prstGeom>
          <a:solidFill>
            <a:srgbClr val="4A86E8">
              <a:alpha val="85000"/>
            </a:srgbClr>
          </a:solidFill>
        </p:spPr>
        <p:txBody>
          <a:bodyPr lIns="91425" tIns="91425" rIns="91425" bIns="91425" anchor="ctr" anchorCtr="0">
            <a:noAutofit/>
          </a:bodyPr>
          <a:lstStyle/>
          <a:p>
            <a:pPr lvl="0"/>
            <a:r>
              <a:rPr lang="en-US" sz="2400" dirty="0" smtClean="0">
                <a:solidFill>
                  <a:schemeClr val="bg1"/>
                </a:solidFill>
              </a:rPr>
              <a:t/>
            </a:r>
            <a:br>
              <a:rPr lang="en-US" sz="2400" dirty="0" smtClean="0">
                <a:solidFill>
                  <a:schemeClr val="bg1"/>
                </a:solidFill>
              </a:rPr>
            </a:br>
            <a:r>
              <a:rPr lang="en-US" sz="2400" dirty="0" smtClean="0">
                <a:solidFill>
                  <a:schemeClr val="bg1"/>
                </a:solidFill>
              </a:rPr>
              <a:t>What are Core        American Values?</a:t>
            </a:r>
            <a:br>
              <a:rPr lang="en-US" sz="2400" dirty="0" smtClean="0">
                <a:solidFill>
                  <a:schemeClr val="bg1"/>
                </a:solidFill>
              </a:rPr>
            </a:br>
            <a:endParaRPr lang="en" sz="2400" dirty="0">
              <a:solidFill>
                <a:schemeClr val="bg1"/>
              </a:solidFill>
            </a:endParaRPr>
          </a:p>
        </p:txBody>
      </p:sp>
      <p:sp>
        <p:nvSpPr>
          <p:cNvPr id="24" name="Slide Number Placeholder 1"/>
          <p:cNvSpPr>
            <a:spLocks noGrp="1"/>
          </p:cNvSpPr>
          <p:nvPr>
            <p:ph type="sldNum" idx="12"/>
          </p:nvPr>
        </p:nvSpPr>
        <p:spPr>
          <a:xfrm>
            <a:off x="8289772" y="5703823"/>
            <a:ext cx="548700" cy="524700"/>
          </a:xfrm>
        </p:spPr>
        <p:txBody>
          <a:bodyPr/>
          <a:lstStyle/>
          <a:p>
            <a:pPr lvl="0" algn="ctr" rtl="0">
              <a:spcBef>
                <a:spcPts val="0"/>
              </a:spcBef>
              <a:buNone/>
            </a:pPr>
            <a:fld id="{8A046A35-D723-6F40-9EB8-CE84C3CF8672}" type="slidenum">
              <a:rPr lang="en" sz="1200" smtClean="0">
                <a:solidFill>
                  <a:srgbClr val="4A86E8"/>
                </a:solidFill>
                <a:latin typeface="Verdana"/>
                <a:ea typeface="Verdana"/>
                <a:cs typeface="Verdana"/>
                <a:sym typeface="Verdana"/>
              </a:rPr>
              <a:t>18</a:t>
            </a:fld>
            <a:endParaRPr lang="en" sz="1200" dirty="0">
              <a:solidFill>
                <a:srgbClr val="4A86E8"/>
              </a:solidFill>
              <a:latin typeface="Verdana"/>
              <a:ea typeface="Verdana"/>
              <a:cs typeface="Verdana"/>
              <a:sym typeface="Verdana"/>
            </a:endParaRPr>
          </a:p>
        </p:txBody>
      </p:sp>
      <p:sp>
        <p:nvSpPr>
          <p:cNvPr id="25" name="Rectangle 24"/>
          <p:cNvSpPr/>
          <p:nvPr/>
        </p:nvSpPr>
        <p:spPr>
          <a:xfrm>
            <a:off x="5112945" y="5843063"/>
            <a:ext cx="2871299" cy="246221"/>
          </a:xfrm>
          <a:prstGeom prst="rect">
            <a:avLst/>
          </a:prstGeom>
        </p:spPr>
        <p:txBody>
          <a:bodyPr wrap="none">
            <a:spAutoFit/>
          </a:bodyPr>
          <a:lstStyle/>
          <a:p>
            <a:r>
              <a:rPr lang="en-US" sz="1000" b="1" i="1" dirty="0">
                <a:solidFill>
                  <a:srgbClr val="4A86E8"/>
                </a:solidFill>
              </a:rPr>
              <a:t>Exploring American Culture</a:t>
            </a:r>
            <a:r>
              <a:rPr lang="en-US" sz="1000" dirty="0">
                <a:solidFill>
                  <a:srgbClr val="4A86E8"/>
                </a:solidFill>
              </a:rPr>
              <a:t>, August 14, 2017</a:t>
            </a:r>
          </a:p>
        </p:txBody>
      </p:sp>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90242" y="170320"/>
            <a:ext cx="3358170" cy="1841039"/>
          </a:xfrm>
          <a:prstGeom prst="rect">
            <a:avLst/>
          </a:prstGeom>
        </p:spPr>
      </p:pic>
      <p:sp>
        <p:nvSpPr>
          <p:cNvPr id="10" name="Shape 77"/>
          <p:cNvSpPr txBox="1">
            <a:spLocks/>
          </p:cNvSpPr>
          <p:nvPr/>
        </p:nvSpPr>
        <p:spPr>
          <a:xfrm>
            <a:off x="4460404" y="3668800"/>
            <a:ext cx="3679662" cy="49269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rgbClr val="4A86E8"/>
              </a:buClr>
              <a:buSzPct val="100000"/>
              <a:buFont typeface="Verdana"/>
              <a:buNone/>
              <a:defRPr sz="1800" b="0" i="0" u="none" strike="noStrike" cap="none">
                <a:solidFill>
                  <a:srgbClr val="4A86E8"/>
                </a:solidFill>
                <a:latin typeface="Verdana"/>
                <a:ea typeface="Verdana"/>
                <a:cs typeface="Verdana"/>
                <a:sym typeface="Verdana"/>
              </a:defRPr>
            </a:lvl1pPr>
            <a:lvl2pPr marR="0" lvl="1" algn="l" rtl="0">
              <a:lnSpc>
                <a:spcPct val="115000"/>
              </a:lnSpc>
              <a:spcBef>
                <a:spcPts val="0"/>
              </a:spcBef>
              <a:spcAft>
                <a:spcPts val="1600"/>
              </a:spcAft>
              <a:buClr>
                <a:srgbClr val="4A86E8"/>
              </a:buClr>
              <a:buSzPct val="100000"/>
              <a:buFont typeface="Verdana"/>
              <a:buNone/>
              <a:defRPr sz="1800" b="0" i="0" u="none" strike="noStrike" cap="none">
                <a:solidFill>
                  <a:srgbClr val="4A86E8"/>
                </a:solidFill>
                <a:latin typeface="Verdana"/>
                <a:ea typeface="Verdana"/>
                <a:cs typeface="Verdana"/>
                <a:sym typeface="Verdana"/>
              </a:defRPr>
            </a:lvl2pPr>
            <a:lvl3pPr marR="0" lvl="2" algn="l" rtl="0">
              <a:lnSpc>
                <a:spcPct val="115000"/>
              </a:lnSpc>
              <a:spcBef>
                <a:spcPts val="0"/>
              </a:spcBef>
              <a:spcAft>
                <a:spcPts val="1600"/>
              </a:spcAft>
              <a:buClr>
                <a:srgbClr val="4A86E8"/>
              </a:buClr>
              <a:buSzPct val="100000"/>
              <a:buFont typeface="Verdana"/>
              <a:buNone/>
              <a:defRPr sz="1800" b="0" i="0" u="none" strike="noStrike" cap="none">
                <a:solidFill>
                  <a:srgbClr val="4A86E8"/>
                </a:solidFill>
                <a:latin typeface="Verdana"/>
                <a:ea typeface="Verdana"/>
                <a:cs typeface="Verdana"/>
                <a:sym typeface="Verdana"/>
              </a:defRPr>
            </a:lvl3pPr>
            <a:lvl4pPr marR="0" lvl="3" algn="l" rtl="0">
              <a:lnSpc>
                <a:spcPct val="115000"/>
              </a:lnSpc>
              <a:spcBef>
                <a:spcPts val="0"/>
              </a:spcBef>
              <a:spcAft>
                <a:spcPts val="1600"/>
              </a:spcAft>
              <a:buClr>
                <a:srgbClr val="4A86E8"/>
              </a:buClr>
              <a:buSzPct val="100000"/>
              <a:buFont typeface="Verdana"/>
              <a:buNone/>
              <a:defRPr sz="1800" b="0" i="0" u="none" strike="noStrike" cap="none">
                <a:solidFill>
                  <a:srgbClr val="4A86E8"/>
                </a:solidFill>
                <a:latin typeface="Verdana"/>
                <a:ea typeface="Verdana"/>
                <a:cs typeface="Verdana"/>
                <a:sym typeface="Verdana"/>
              </a:defRPr>
            </a:lvl4pPr>
            <a:lvl5pPr marR="0" lvl="4" algn="l" rtl="0">
              <a:lnSpc>
                <a:spcPct val="115000"/>
              </a:lnSpc>
              <a:spcBef>
                <a:spcPts val="0"/>
              </a:spcBef>
              <a:spcAft>
                <a:spcPts val="1600"/>
              </a:spcAft>
              <a:buClr>
                <a:srgbClr val="4A86E8"/>
              </a:buClr>
              <a:buSzPct val="100000"/>
              <a:buFont typeface="Verdana"/>
              <a:buNone/>
              <a:defRPr sz="1800" b="0" i="0" u="none" strike="noStrike" cap="none">
                <a:solidFill>
                  <a:srgbClr val="4A86E8"/>
                </a:solidFill>
                <a:latin typeface="Verdana"/>
                <a:ea typeface="Verdana"/>
                <a:cs typeface="Verdana"/>
                <a:sym typeface="Verdana"/>
              </a:defRPr>
            </a:lvl5pPr>
            <a:lvl6pPr marR="0" lvl="5" algn="l" rtl="0">
              <a:lnSpc>
                <a:spcPct val="115000"/>
              </a:lnSpc>
              <a:spcBef>
                <a:spcPts val="0"/>
              </a:spcBef>
              <a:spcAft>
                <a:spcPts val="1600"/>
              </a:spcAft>
              <a:buClr>
                <a:srgbClr val="4A86E8"/>
              </a:buClr>
              <a:buSzPct val="100000"/>
              <a:buFont typeface="Verdana"/>
              <a:buNone/>
              <a:defRPr sz="1800" b="0" i="0" u="none" strike="noStrike" cap="none">
                <a:solidFill>
                  <a:srgbClr val="4A86E8"/>
                </a:solidFill>
                <a:latin typeface="Verdana"/>
                <a:ea typeface="Verdana"/>
                <a:cs typeface="Verdana"/>
                <a:sym typeface="Verdana"/>
              </a:defRPr>
            </a:lvl6pPr>
            <a:lvl7pPr marR="0" lvl="6" algn="l" rtl="0">
              <a:lnSpc>
                <a:spcPct val="115000"/>
              </a:lnSpc>
              <a:spcBef>
                <a:spcPts val="0"/>
              </a:spcBef>
              <a:spcAft>
                <a:spcPts val="1600"/>
              </a:spcAft>
              <a:buClr>
                <a:srgbClr val="4A86E8"/>
              </a:buClr>
              <a:buSzPct val="100000"/>
              <a:buFont typeface="Verdana"/>
              <a:buNone/>
              <a:defRPr sz="1800" b="0" i="0" u="none" strike="noStrike" cap="none">
                <a:solidFill>
                  <a:srgbClr val="4A86E8"/>
                </a:solidFill>
                <a:latin typeface="Verdana"/>
                <a:ea typeface="Verdana"/>
                <a:cs typeface="Verdana"/>
                <a:sym typeface="Verdana"/>
              </a:defRPr>
            </a:lvl7pPr>
            <a:lvl8pPr marR="0" lvl="7" algn="l" rtl="0">
              <a:lnSpc>
                <a:spcPct val="115000"/>
              </a:lnSpc>
              <a:spcBef>
                <a:spcPts val="0"/>
              </a:spcBef>
              <a:spcAft>
                <a:spcPts val="1600"/>
              </a:spcAft>
              <a:buClr>
                <a:srgbClr val="4A86E8"/>
              </a:buClr>
              <a:buSzPct val="100000"/>
              <a:buFont typeface="Verdana"/>
              <a:buNone/>
              <a:defRPr sz="1800" b="0" i="0" u="none" strike="noStrike" cap="none">
                <a:solidFill>
                  <a:srgbClr val="4A86E8"/>
                </a:solidFill>
                <a:latin typeface="Verdana"/>
                <a:ea typeface="Verdana"/>
                <a:cs typeface="Verdana"/>
                <a:sym typeface="Verdana"/>
              </a:defRPr>
            </a:lvl8pPr>
            <a:lvl9pPr marR="0" lvl="8" algn="l" rtl="0">
              <a:lnSpc>
                <a:spcPct val="115000"/>
              </a:lnSpc>
              <a:spcBef>
                <a:spcPts val="0"/>
              </a:spcBef>
              <a:spcAft>
                <a:spcPts val="1600"/>
              </a:spcAft>
              <a:buClr>
                <a:srgbClr val="4A86E8"/>
              </a:buClr>
              <a:buSzPct val="100000"/>
              <a:buFont typeface="Verdana"/>
              <a:buNone/>
              <a:defRPr sz="1800" b="0" i="0" u="none" strike="noStrike" cap="none">
                <a:solidFill>
                  <a:srgbClr val="4A86E8"/>
                </a:solidFill>
                <a:latin typeface="Verdana"/>
                <a:ea typeface="Verdana"/>
                <a:cs typeface="Verdana"/>
                <a:sym typeface="Verdana"/>
              </a:defRPr>
            </a:lvl9pPr>
          </a:lstStyle>
          <a:p>
            <a:pPr marL="349250"/>
            <a:r>
              <a:rPr lang="en-US" sz="1000" dirty="0" smtClean="0"/>
              <a:t>“Give me your tired, your poor, / Your huddled masses yearning to breathe free, / The wretched refuse of your teeming shore. / Send these, the homeless, tempest-tossed, to me: / I lift my lamp beside the golden door.”</a:t>
            </a:r>
          </a:p>
          <a:p>
            <a:pPr marL="460375" indent="-111125"/>
            <a:r>
              <a:rPr lang="en-US" sz="1000" b="1" dirty="0" smtClean="0"/>
              <a:t>– Emma Lazarus</a:t>
            </a:r>
            <a:r>
              <a:rPr lang="en-US" sz="1000" dirty="0" smtClean="0"/>
              <a:t>, </a:t>
            </a:r>
            <a:r>
              <a:rPr lang="en-US" sz="1000" i="1" dirty="0" smtClean="0"/>
              <a:t>inscription on the base of the Statue of Liberty</a:t>
            </a:r>
            <a:r>
              <a:rPr lang="en-US" sz="1000" dirty="0" smtClean="0"/>
              <a:t> </a:t>
            </a:r>
            <a:endParaRPr lang="en-US" sz="1000" dirty="0"/>
          </a:p>
        </p:txBody>
      </p:sp>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l="-1844" r="-1"/>
          <a:stretch/>
        </p:blipFill>
        <p:spPr>
          <a:xfrm>
            <a:off x="6266819" y="2076674"/>
            <a:ext cx="1781593" cy="1413389"/>
          </a:xfrm>
          <a:prstGeom prst="rect">
            <a:avLst/>
          </a:prstGeom>
        </p:spPr>
      </p:pic>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90242" y="2076674"/>
            <a:ext cx="1533538" cy="1413389"/>
          </a:xfrm>
          <a:prstGeom prst="rect">
            <a:avLst/>
          </a:prstGeom>
        </p:spPr>
      </p:pic>
      <p:sp>
        <p:nvSpPr>
          <p:cNvPr id="13" name="TextBox 12"/>
          <p:cNvSpPr txBox="1"/>
          <p:nvPr/>
        </p:nvSpPr>
        <p:spPr>
          <a:xfrm>
            <a:off x="7577845" y="1666348"/>
            <a:ext cx="406399" cy="261610"/>
          </a:xfrm>
          <a:prstGeom prst="rect">
            <a:avLst/>
          </a:prstGeom>
          <a:solidFill>
            <a:schemeClr val="bg1"/>
          </a:solidFill>
        </p:spPr>
        <p:txBody>
          <a:bodyPr wrap="square" rtlCol="0">
            <a:spAutoFit/>
          </a:bodyPr>
          <a:lstStyle/>
          <a:p>
            <a:r>
              <a:rPr lang="en-US" sz="1100" b="1" dirty="0" smtClean="0">
                <a:solidFill>
                  <a:srgbClr val="4A86E8"/>
                </a:solidFill>
                <a:latin typeface="Verdana" charset="0"/>
                <a:ea typeface="Verdana" charset="0"/>
                <a:cs typeface="Verdana" charset="0"/>
              </a:rPr>
              <a:t>33</a:t>
            </a:r>
            <a:endParaRPr lang="en-US" sz="1100" b="1" dirty="0">
              <a:solidFill>
                <a:srgbClr val="4A86E8"/>
              </a:solidFill>
              <a:latin typeface="Verdana" charset="0"/>
              <a:ea typeface="Verdana" charset="0"/>
              <a:cs typeface="Verdana" charset="0"/>
            </a:endParaRPr>
          </a:p>
        </p:txBody>
      </p:sp>
      <p:sp>
        <p:nvSpPr>
          <p:cNvPr id="14" name="TextBox 13"/>
          <p:cNvSpPr txBox="1"/>
          <p:nvPr/>
        </p:nvSpPr>
        <p:spPr>
          <a:xfrm>
            <a:off x="5817381" y="3228453"/>
            <a:ext cx="406399" cy="261610"/>
          </a:xfrm>
          <a:prstGeom prst="rect">
            <a:avLst/>
          </a:prstGeom>
          <a:solidFill>
            <a:schemeClr val="bg1"/>
          </a:solidFill>
        </p:spPr>
        <p:txBody>
          <a:bodyPr wrap="square" rtlCol="0">
            <a:spAutoFit/>
          </a:bodyPr>
          <a:lstStyle/>
          <a:p>
            <a:r>
              <a:rPr lang="en-US" sz="1100" b="1" dirty="0" smtClean="0">
                <a:solidFill>
                  <a:srgbClr val="4A86E8"/>
                </a:solidFill>
                <a:latin typeface="Verdana" charset="0"/>
                <a:ea typeface="Verdana" charset="0"/>
                <a:cs typeface="Verdana" charset="0"/>
              </a:rPr>
              <a:t>34</a:t>
            </a:r>
            <a:endParaRPr lang="en-US" sz="1100" b="1" dirty="0">
              <a:solidFill>
                <a:srgbClr val="4A86E8"/>
              </a:solidFill>
              <a:latin typeface="Verdana" charset="0"/>
              <a:ea typeface="Verdana" charset="0"/>
              <a:cs typeface="Verdana" charset="0"/>
            </a:endParaRPr>
          </a:p>
        </p:txBody>
      </p:sp>
      <p:sp>
        <p:nvSpPr>
          <p:cNvPr id="15" name="TextBox 14"/>
          <p:cNvSpPr txBox="1"/>
          <p:nvPr/>
        </p:nvSpPr>
        <p:spPr>
          <a:xfrm>
            <a:off x="7642013" y="3245777"/>
            <a:ext cx="406399" cy="261610"/>
          </a:xfrm>
          <a:prstGeom prst="rect">
            <a:avLst/>
          </a:prstGeom>
          <a:solidFill>
            <a:schemeClr val="bg1"/>
          </a:solidFill>
        </p:spPr>
        <p:txBody>
          <a:bodyPr wrap="square" rtlCol="0">
            <a:spAutoFit/>
          </a:bodyPr>
          <a:lstStyle/>
          <a:p>
            <a:r>
              <a:rPr lang="en-US" sz="1100" b="1" smtClean="0">
                <a:solidFill>
                  <a:srgbClr val="4A86E8"/>
                </a:solidFill>
                <a:latin typeface="Verdana" charset="0"/>
                <a:ea typeface="Verdana" charset="0"/>
                <a:cs typeface="Verdana" charset="0"/>
              </a:rPr>
              <a:t>35</a:t>
            </a:r>
            <a:endParaRPr lang="en-US" sz="1100" b="1" dirty="0">
              <a:solidFill>
                <a:srgbClr val="4A86E8"/>
              </a:solidFill>
              <a:latin typeface="Verdana" charset="0"/>
              <a:ea typeface="Verdana" charset="0"/>
              <a:cs typeface="Verdana" charset="0"/>
            </a:endParaRPr>
          </a:p>
        </p:txBody>
      </p:sp>
    </p:spTree>
    <p:extLst>
      <p:ext uri="{BB962C8B-B14F-4D97-AF65-F5344CB8AC3E}">
        <p14:creationId xmlns:p14="http://schemas.microsoft.com/office/powerpoint/2010/main" val="2408250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23" name="Picture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2073"/>
            <a:ext cx="9144000" cy="6858000"/>
          </a:xfrm>
          <a:prstGeom prst="rect">
            <a:avLst/>
          </a:prstGeom>
        </p:spPr>
      </p:pic>
      <p:sp>
        <p:nvSpPr>
          <p:cNvPr id="77" name="Shape 77"/>
          <p:cNvSpPr txBox="1">
            <a:spLocks noGrp="1"/>
          </p:cNvSpPr>
          <p:nvPr>
            <p:ph type="body" idx="2"/>
          </p:nvPr>
        </p:nvSpPr>
        <p:spPr>
          <a:xfrm>
            <a:off x="275384" y="1476374"/>
            <a:ext cx="4035315" cy="4707179"/>
          </a:xfrm>
          <a:prstGeom prst="rect">
            <a:avLst/>
          </a:prstGeom>
          <a:solidFill>
            <a:schemeClr val="bg1">
              <a:alpha val="85000"/>
            </a:schemeClr>
          </a:solidFill>
        </p:spPr>
        <p:txBody>
          <a:bodyPr lIns="91425" tIns="91425" rIns="91425" bIns="91425" anchor="t" anchorCtr="0">
            <a:noAutofit/>
          </a:bodyPr>
          <a:lstStyle/>
          <a:p>
            <a:pPr marL="971550" indent="-674688"/>
            <a:endParaRPr lang="en-US" sz="1400" b="1" u="sng" dirty="0" smtClean="0"/>
          </a:p>
          <a:p>
            <a:pPr marL="460375" indent="-285750">
              <a:buFont typeface="Arial" charset="0"/>
              <a:buChar char="•"/>
            </a:pPr>
            <a:r>
              <a:rPr lang="en-US" sz="1400" dirty="0" smtClean="0"/>
              <a:t>Obama’s speech: </a:t>
            </a:r>
            <a:r>
              <a:rPr lang="en-US" sz="1400" u="sng" dirty="0" smtClean="0">
                <a:hlinkClick r:id="rId4"/>
              </a:rPr>
              <a:t>https</a:t>
            </a:r>
            <a:r>
              <a:rPr lang="en-US" sz="1400" u="sng" dirty="0">
                <a:hlinkClick r:id="rId4"/>
              </a:rPr>
              <a:t>://en.wikipedia.org/wiki/A_More_Perfect_Union_%28speech%29</a:t>
            </a:r>
            <a:endParaRPr lang="en-US" sz="1400" dirty="0"/>
          </a:p>
          <a:p>
            <a:pPr marL="460375" indent="-285750">
              <a:buFont typeface="Arial" charset="0"/>
              <a:buChar char="•"/>
            </a:pPr>
            <a:r>
              <a:rPr lang="en-US" sz="1400" dirty="0"/>
              <a:t>"We the people, in order to form a more perfect union." Preamble to U.S. Constitution</a:t>
            </a:r>
          </a:p>
          <a:p>
            <a:pPr marL="460375" indent="-285750">
              <a:buFont typeface="Arial" charset="0"/>
              <a:buChar char="•"/>
            </a:pPr>
            <a:r>
              <a:rPr lang="en-US" sz="1400" dirty="0"/>
              <a:t>"in no other country on Earth is my story even possible"</a:t>
            </a:r>
          </a:p>
          <a:p>
            <a:pPr marL="460375" indent="-285750">
              <a:buFont typeface="Arial" charset="0"/>
              <a:buChar char="•"/>
            </a:pPr>
            <a:r>
              <a:rPr lang="en-US" sz="1400" dirty="0"/>
              <a:t>"to continue the long march of those who came before us, a march for a more just, more equal, more free, more caring and more prosperous America."</a:t>
            </a:r>
          </a:p>
        </p:txBody>
      </p:sp>
      <p:sp>
        <p:nvSpPr>
          <p:cNvPr id="16" name="Shape 76"/>
          <p:cNvSpPr txBox="1">
            <a:spLocks noGrp="1"/>
          </p:cNvSpPr>
          <p:nvPr>
            <p:ph type="title"/>
          </p:nvPr>
        </p:nvSpPr>
        <p:spPr>
          <a:xfrm>
            <a:off x="227759" y="120639"/>
            <a:ext cx="4035315" cy="1253770"/>
          </a:xfrm>
          <a:prstGeom prst="rect">
            <a:avLst/>
          </a:prstGeom>
          <a:solidFill>
            <a:srgbClr val="4A86E8">
              <a:alpha val="85000"/>
            </a:srgbClr>
          </a:solidFill>
        </p:spPr>
        <p:txBody>
          <a:bodyPr lIns="91425" tIns="91425" rIns="91425" bIns="91425" anchor="ctr" anchorCtr="0">
            <a:noAutofit/>
          </a:bodyPr>
          <a:lstStyle/>
          <a:p>
            <a:pPr lvl="0"/>
            <a:r>
              <a:rPr lang="en-US" sz="2400" dirty="0" smtClean="0">
                <a:solidFill>
                  <a:schemeClr val="bg1"/>
                </a:solidFill>
              </a:rPr>
              <a:t/>
            </a:r>
            <a:br>
              <a:rPr lang="en-US" sz="2400" dirty="0" smtClean="0">
                <a:solidFill>
                  <a:schemeClr val="bg1"/>
                </a:solidFill>
              </a:rPr>
            </a:br>
            <a:r>
              <a:rPr lang="en-US" sz="2400" dirty="0">
                <a:solidFill>
                  <a:schemeClr val="bg1"/>
                </a:solidFill>
              </a:rPr>
              <a:t> Toward a More Perfect Union  </a:t>
            </a:r>
            <a:r>
              <a:rPr lang="en-US" sz="2400" dirty="0" smtClean="0">
                <a:solidFill>
                  <a:schemeClr val="bg1"/>
                </a:solidFill>
              </a:rPr>
              <a:t/>
            </a:r>
            <a:br>
              <a:rPr lang="en-US" sz="2400" dirty="0" smtClean="0">
                <a:solidFill>
                  <a:schemeClr val="bg1"/>
                </a:solidFill>
              </a:rPr>
            </a:br>
            <a:r>
              <a:rPr lang="en-US" sz="1600" b="0" dirty="0" smtClean="0">
                <a:solidFill>
                  <a:schemeClr val="bg1"/>
                </a:solidFill>
              </a:rPr>
              <a:t> </a:t>
            </a:r>
            <a:r>
              <a:rPr lang="en-US" sz="2400" dirty="0" smtClean="0">
                <a:solidFill>
                  <a:schemeClr val="bg1"/>
                </a:solidFill>
              </a:rPr>
              <a:t/>
            </a:r>
            <a:br>
              <a:rPr lang="en-US" sz="2400" dirty="0" smtClean="0">
                <a:solidFill>
                  <a:schemeClr val="bg1"/>
                </a:solidFill>
              </a:rPr>
            </a:br>
            <a:endParaRPr lang="en" sz="2400" dirty="0">
              <a:solidFill>
                <a:schemeClr val="bg1"/>
              </a:solidFill>
            </a:endParaRPr>
          </a:p>
        </p:txBody>
      </p:sp>
      <p:sp>
        <p:nvSpPr>
          <p:cNvPr id="24" name="Slide Number Placeholder 1"/>
          <p:cNvSpPr>
            <a:spLocks noGrp="1"/>
          </p:cNvSpPr>
          <p:nvPr>
            <p:ph type="sldNum" idx="12"/>
          </p:nvPr>
        </p:nvSpPr>
        <p:spPr>
          <a:xfrm>
            <a:off x="8289772" y="5703823"/>
            <a:ext cx="548700" cy="524700"/>
          </a:xfrm>
        </p:spPr>
        <p:txBody>
          <a:bodyPr/>
          <a:lstStyle/>
          <a:p>
            <a:pPr lvl="0" algn="ctr" rtl="0">
              <a:spcBef>
                <a:spcPts val="0"/>
              </a:spcBef>
              <a:buNone/>
            </a:pPr>
            <a:fld id="{8A046A35-D723-6F40-9EB8-CE84C3CF8672}" type="slidenum">
              <a:rPr lang="en" sz="1200" smtClean="0">
                <a:solidFill>
                  <a:srgbClr val="4A86E8"/>
                </a:solidFill>
                <a:latin typeface="Verdana"/>
                <a:ea typeface="Verdana"/>
                <a:cs typeface="Verdana"/>
                <a:sym typeface="Verdana"/>
              </a:rPr>
              <a:t>19</a:t>
            </a:fld>
            <a:endParaRPr lang="en" sz="1200" dirty="0">
              <a:solidFill>
                <a:srgbClr val="4A86E8"/>
              </a:solidFill>
              <a:latin typeface="Verdana"/>
              <a:ea typeface="Verdana"/>
              <a:cs typeface="Verdana"/>
              <a:sym typeface="Verdana"/>
            </a:endParaRPr>
          </a:p>
        </p:txBody>
      </p:sp>
      <p:sp>
        <p:nvSpPr>
          <p:cNvPr id="25" name="Rectangle 24"/>
          <p:cNvSpPr/>
          <p:nvPr/>
        </p:nvSpPr>
        <p:spPr>
          <a:xfrm>
            <a:off x="5112945" y="5843063"/>
            <a:ext cx="2871299" cy="246221"/>
          </a:xfrm>
          <a:prstGeom prst="rect">
            <a:avLst/>
          </a:prstGeom>
        </p:spPr>
        <p:txBody>
          <a:bodyPr wrap="none">
            <a:spAutoFit/>
          </a:bodyPr>
          <a:lstStyle/>
          <a:p>
            <a:r>
              <a:rPr lang="en-US" sz="1000" b="1" i="1" dirty="0">
                <a:solidFill>
                  <a:srgbClr val="4A86E8"/>
                </a:solidFill>
              </a:rPr>
              <a:t>Exploring American Culture</a:t>
            </a:r>
            <a:r>
              <a:rPr lang="en-US" sz="1000" dirty="0">
                <a:solidFill>
                  <a:srgbClr val="4A86E8"/>
                </a:solidFill>
              </a:rPr>
              <a:t>, August 14, 2017</a:t>
            </a:r>
          </a:p>
        </p:txBody>
      </p:sp>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60758" y="1617686"/>
            <a:ext cx="3977714" cy="2649219"/>
          </a:xfrm>
          <a:prstGeom prst="rect">
            <a:avLst/>
          </a:prstGeom>
        </p:spPr>
      </p:pic>
      <p:sp>
        <p:nvSpPr>
          <p:cNvPr id="8" name="TextBox 7"/>
          <p:cNvSpPr txBox="1"/>
          <p:nvPr/>
        </p:nvSpPr>
        <p:spPr>
          <a:xfrm>
            <a:off x="8289772" y="3829963"/>
            <a:ext cx="406399" cy="261610"/>
          </a:xfrm>
          <a:prstGeom prst="rect">
            <a:avLst/>
          </a:prstGeom>
          <a:solidFill>
            <a:schemeClr val="bg1"/>
          </a:solidFill>
        </p:spPr>
        <p:txBody>
          <a:bodyPr wrap="square" rtlCol="0">
            <a:spAutoFit/>
          </a:bodyPr>
          <a:lstStyle/>
          <a:p>
            <a:r>
              <a:rPr lang="en-US" sz="1100" b="1" smtClean="0">
                <a:solidFill>
                  <a:srgbClr val="4A86E8"/>
                </a:solidFill>
                <a:latin typeface="Verdana" charset="0"/>
                <a:ea typeface="Verdana" charset="0"/>
                <a:cs typeface="Verdana" charset="0"/>
              </a:rPr>
              <a:t>36</a:t>
            </a:r>
            <a:endParaRPr lang="en-US" sz="1100" b="1" dirty="0">
              <a:solidFill>
                <a:srgbClr val="4A86E8"/>
              </a:solidFill>
              <a:latin typeface="Verdana" charset="0"/>
              <a:ea typeface="Verdana" charset="0"/>
              <a:cs typeface="Verdana" charset="0"/>
            </a:endParaRPr>
          </a:p>
        </p:txBody>
      </p:sp>
    </p:spTree>
    <p:extLst>
      <p:ext uri="{BB962C8B-B14F-4D97-AF65-F5344CB8AC3E}">
        <p14:creationId xmlns:p14="http://schemas.microsoft.com/office/powerpoint/2010/main" val="1260401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t="-5000" r="-9000" b="4000"/>
          </a:stretch>
        </a:blipFill>
        <a:effectLst/>
      </p:bgPr>
    </p:bg>
    <p:spTree>
      <p:nvGrpSpPr>
        <p:cNvPr id="1" name="Shape 54"/>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ounded Rectangle 7"/>
          <p:cNvSpPr/>
          <p:nvPr/>
        </p:nvSpPr>
        <p:spPr>
          <a:xfrm>
            <a:off x="869716" y="1935754"/>
            <a:ext cx="7122284" cy="2050025"/>
          </a:xfrm>
          <a:prstGeom prst="roundRect">
            <a:avLst/>
          </a:prstGeom>
          <a:solidFill>
            <a:schemeClr val="bg1">
              <a:alpha val="85000"/>
            </a:schemeClr>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hape 55"/>
          <p:cNvSpPr txBox="1">
            <a:spLocks noGrp="1"/>
          </p:cNvSpPr>
          <p:nvPr>
            <p:ph type="title"/>
          </p:nvPr>
        </p:nvSpPr>
        <p:spPr>
          <a:xfrm>
            <a:off x="1074008" y="2235125"/>
            <a:ext cx="6713700" cy="1445342"/>
          </a:xfrm>
          <a:prstGeom prst="rect">
            <a:avLst/>
          </a:prstGeom>
        </p:spPr>
        <p:txBody>
          <a:bodyPr lIns="91425" tIns="91425" rIns="91425" bIns="91425" anchor="ctr" anchorCtr="0">
            <a:noAutofit/>
          </a:bodyPr>
          <a:lstStyle/>
          <a:p>
            <a:pPr marL="101600" lvl="0">
              <a:lnSpc>
                <a:spcPct val="115000"/>
              </a:lnSpc>
            </a:pPr>
            <a:r>
              <a:rPr lang="en-US" sz="2800" dirty="0"/>
              <a:t>“The past is never dead. It’s not even the past.” </a:t>
            </a:r>
            <a:endParaRPr sz="2400" dirty="0">
              <a:solidFill>
                <a:srgbClr val="4A86E8"/>
              </a:solidFill>
              <a:latin typeface="Verdana"/>
              <a:ea typeface="Verdana"/>
              <a:cs typeface="Verdana"/>
              <a:sym typeface="Verdana"/>
            </a:endParaRPr>
          </a:p>
        </p:txBody>
      </p:sp>
      <p:sp>
        <p:nvSpPr>
          <p:cNvPr id="10" name="Rounded Rectangle 9"/>
          <p:cNvSpPr/>
          <p:nvPr/>
        </p:nvSpPr>
        <p:spPr>
          <a:xfrm>
            <a:off x="869716" y="4204940"/>
            <a:ext cx="7122284" cy="465615"/>
          </a:xfrm>
          <a:prstGeom prst="roundRect">
            <a:avLst/>
          </a:prstGeom>
          <a:solidFill>
            <a:srgbClr val="4A86E8">
              <a:alpha val="85000"/>
            </a:srgbClr>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1100" b="1" dirty="0">
                <a:solidFill>
                  <a:schemeClr val="bg1"/>
                </a:solidFill>
                <a:latin typeface="Verdana"/>
                <a:ea typeface="Verdana"/>
                <a:cs typeface="Verdana"/>
                <a:sym typeface="Verdana"/>
              </a:rPr>
              <a:t>-</a:t>
            </a:r>
            <a:r>
              <a:rPr lang="en-US" sz="1100" b="1" dirty="0">
                <a:solidFill>
                  <a:schemeClr val="bg1"/>
                </a:solidFill>
                <a:latin typeface="Verdana"/>
                <a:ea typeface="Verdana"/>
                <a:cs typeface="Verdana"/>
                <a:sym typeface="Verdana"/>
              </a:rPr>
              <a:t>William Faulkner, (1897-1962) American writer and Nobel Prize recipient </a:t>
            </a:r>
            <a:endParaRPr lang="en-US" sz="1100" b="1" dirty="0">
              <a:solidFill>
                <a:schemeClr val="bg1"/>
              </a:solidFill>
            </a:endParaRPr>
          </a:p>
        </p:txBody>
      </p:sp>
    </p:spTree>
    <p:extLst>
      <p:ext uri="{BB962C8B-B14F-4D97-AF65-F5344CB8AC3E}">
        <p14:creationId xmlns:p14="http://schemas.microsoft.com/office/powerpoint/2010/main" val="1122740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Shape 76"/>
          <p:cNvSpPr txBox="1">
            <a:spLocks noGrp="1"/>
          </p:cNvSpPr>
          <p:nvPr>
            <p:ph type="title"/>
          </p:nvPr>
        </p:nvSpPr>
        <p:spPr>
          <a:xfrm>
            <a:off x="405635" y="4286771"/>
            <a:ext cx="3840896" cy="1633652"/>
          </a:xfrm>
          <a:prstGeom prst="rect">
            <a:avLst/>
          </a:prstGeom>
          <a:solidFill>
            <a:srgbClr val="4A86E8">
              <a:alpha val="85000"/>
            </a:srgbClr>
          </a:solidFill>
        </p:spPr>
        <p:txBody>
          <a:bodyPr lIns="91425" tIns="91425" rIns="91425" bIns="91425" anchor="ctr" anchorCtr="0">
            <a:noAutofit/>
          </a:bodyPr>
          <a:lstStyle/>
          <a:p>
            <a:pPr lvl="0"/>
            <a:r>
              <a:rPr lang="en-US" sz="2200" dirty="0" smtClean="0">
                <a:solidFill>
                  <a:schemeClr val="bg1"/>
                </a:solidFill>
              </a:rPr>
              <a:t>Toward a More </a:t>
            </a:r>
            <a:br>
              <a:rPr lang="en-US" sz="2200" dirty="0" smtClean="0">
                <a:solidFill>
                  <a:schemeClr val="bg1"/>
                </a:solidFill>
              </a:rPr>
            </a:br>
            <a:r>
              <a:rPr lang="en-US" sz="2200" dirty="0" smtClean="0">
                <a:solidFill>
                  <a:schemeClr val="bg1"/>
                </a:solidFill>
              </a:rPr>
              <a:t>Perfect Union</a:t>
            </a:r>
            <a:endParaRPr lang="en" sz="2200" dirty="0">
              <a:solidFill>
                <a:schemeClr val="bg1"/>
              </a:solidFill>
            </a:endParaRPr>
          </a:p>
        </p:txBody>
      </p:sp>
      <p:sp>
        <p:nvSpPr>
          <p:cNvPr id="8" name="Slide Number Placeholder 1"/>
          <p:cNvSpPr>
            <a:spLocks noGrp="1"/>
          </p:cNvSpPr>
          <p:nvPr>
            <p:ph type="sldNum" idx="12"/>
          </p:nvPr>
        </p:nvSpPr>
        <p:spPr>
          <a:xfrm>
            <a:off x="8289772" y="5703823"/>
            <a:ext cx="548700" cy="524700"/>
          </a:xfrm>
        </p:spPr>
        <p:txBody>
          <a:bodyPr/>
          <a:lstStyle/>
          <a:p>
            <a:pPr lvl="0" algn="ctr" rtl="0">
              <a:spcBef>
                <a:spcPts val="0"/>
              </a:spcBef>
              <a:buNone/>
            </a:pPr>
            <a:fld id="{33B440F8-8A4C-6741-8DC9-4F6D76638843}" type="slidenum">
              <a:rPr lang="en" sz="1200" smtClean="0">
                <a:solidFill>
                  <a:srgbClr val="4A86E8"/>
                </a:solidFill>
                <a:latin typeface="Verdana"/>
                <a:ea typeface="Verdana"/>
                <a:cs typeface="Verdana"/>
                <a:sym typeface="Verdana"/>
              </a:rPr>
              <a:t>20</a:t>
            </a:fld>
            <a:endParaRPr lang="en" sz="1200" dirty="0">
              <a:solidFill>
                <a:srgbClr val="4A86E8"/>
              </a:solidFill>
              <a:latin typeface="Verdana"/>
              <a:ea typeface="Verdana"/>
              <a:cs typeface="Verdana"/>
              <a:sym typeface="Verdana"/>
            </a:endParaRPr>
          </a:p>
        </p:txBody>
      </p:sp>
      <p:sp>
        <p:nvSpPr>
          <p:cNvPr id="9" name="Rectangle 8"/>
          <p:cNvSpPr/>
          <p:nvPr/>
        </p:nvSpPr>
        <p:spPr>
          <a:xfrm>
            <a:off x="5112945" y="5843063"/>
            <a:ext cx="2871299" cy="246221"/>
          </a:xfrm>
          <a:prstGeom prst="rect">
            <a:avLst/>
          </a:prstGeom>
        </p:spPr>
        <p:txBody>
          <a:bodyPr wrap="none">
            <a:spAutoFit/>
          </a:bodyPr>
          <a:lstStyle/>
          <a:p>
            <a:r>
              <a:rPr lang="en-US" sz="1000" b="1" i="1" dirty="0">
                <a:solidFill>
                  <a:srgbClr val="4A86E8"/>
                </a:solidFill>
              </a:rPr>
              <a:t>Exploring American Culture</a:t>
            </a:r>
            <a:r>
              <a:rPr lang="en-US" sz="1000" dirty="0">
                <a:solidFill>
                  <a:srgbClr val="4A86E8"/>
                </a:solidFill>
              </a:rPr>
              <a:t>, August 14, 2017</a:t>
            </a:r>
          </a:p>
        </p:txBody>
      </p:sp>
      <p:sp>
        <p:nvSpPr>
          <p:cNvPr id="4" name="Rectangle 3"/>
          <p:cNvSpPr/>
          <p:nvPr/>
        </p:nvSpPr>
        <p:spPr>
          <a:xfrm>
            <a:off x="4652166" y="1300340"/>
            <a:ext cx="4352134" cy="3754874"/>
          </a:xfrm>
          <a:prstGeom prst="rect">
            <a:avLst/>
          </a:prstGeom>
        </p:spPr>
        <p:txBody>
          <a:bodyPr wrap="square">
            <a:spAutoFit/>
          </a:bodyPr>
          <a:lstStyle/>
          <a:p>
            <a:pPr marL="165100"/>
            <a:r>
              <a:rPr lang="en-US" dirty="0">
                <a:solidFill>
                  <a:srgbClr val="4A86E8"/>
                </a:solidFill>
                <a:latin typeface="Verdana" charset="0"/>
                <a:ea typeface="Verdana" charset="0"/>
                <a:cs typeface="Verdana" charset="0"/>
              </a:rPr>
              <a:t>O, yes, / I say it plain, / America never was America to me, / And yet I swear this oath— / America will be! </a:t>
            </a:r>
            <a:endParaRPr lang="en-US" dirty="0" smtClean="0">
              <a:solidFill>
                <a:srgbClr val="4A86E8"/>
              </a:solidFill>
              <a:latin typeface="Verdana" charset="0"/>
              <a:ea typeface="Verdana" charset="0"/>
              <a:cs typeface="Verdana" charset="0"/>
            </a:endParaRPr>
          </a:p>
          <a:p>
            <a:pPr marL="165100"/>
            <a:endParaRPr lang="en-US" dirty="0">
              <a:solidFill>
                <a:srgbClr val="4A86E8"/>
              </a:solidFill>
              <a:latin typeface="Verdana" charset="0"/>
              <a:ea typeface="Verdana" charset="0"/>
              <a:cs typeface="Verdana" charset="0"/>
            </a:endParaRPr>
          </a:p>
          <a:p>
            <a:pPr marL="165100"/>
            <a:r>
              <a:rPr lang="en-US" dirty="0">
                <a:solidFill>
                  <a:srgbClr val="4A86E8"/>
                </a:solidFill>
                <a:latin typeface="Verdana" charset="0"/>
                <a:ea typeface="Verdana" charset="0"/>
                <a:cs typeface="Verdana" charset="0"/>
              </a:rPr>
              <a:t>Out of the rack and ruin of our gangster death, / The rape and rot of graft, and stealth, and lies, / We, the people, must redeem / The land, the mines, the plants, the rivers. / The mountains and the endless plain— / All, all the stretch of these great green states— / And make America again</a:t>
            </a:r>
            <a:r>
              <a:rPr lang="en-US" dirty="0" smtClean="0">
                <a:solidFill>
                  <a:srgbClr val="4A86E8"/>
                </a:solidFill>
                <a:latin typeface="Verdana" charset="0"/>
                <a:ea typeface="Verdana" charset="0"/>
                <a:cs typeface="Verdana" charset="0"/>
              </a:rPr>
              <a:t>!</a:t>
            </a:r>
          </a:p>
          <a:p>
            <a:pPr marL="165100"/>
            <a:endParaRPr lang="en-US" dirty="0">
              <a:solidFill>
                <a:srgbClr val="4A86E8"/>
              </a:solidFill>
              <a:latin typeface="Verdana" charset="0"/>
              <a:ea typeface="Verdana" charset="0"/>
              <a:cs typeface="Verdana" charset="0"/>
            </a:endParaRPr>
          </a:p>
          <a:p>
            <a:pPr marL="165100"/>
            <a:r>
              <a:rPr lang="en-US" dirty="0">
                <a:solidFill>
                  <a:srgbClr val="4A86E8"/>
                </a:solidFill>
                <a:latin typeface="Verdana" charset="0"/>
                <a:ea typeface="Verdana" charset="0"/>
                <a:cs typeface="Verdana" charset="0"/>
              </a:rPr>
              <a:t>—Langston Hughes, </a:t>
            </a:r>
            <a:r>
              <a:rPr lang="en-US" i="1" dirty="0">
                <a:solidFill>
                  <a:srgbClr val="4A86E8"/>
                </a:solidFill>
                <a:latin typeface="Verdana" charset="0"/>
                <a:ea typeface="Verdana" charset="0"/>
                <a:cs typeface="Verdana" charset="0"/>
              </a:rPr>
              <a:t>Let American Be America Again </a:t>
            </a:r>
            <a:r>
              <a:rPr lang="en-US" dirty="0">
                <a:solidFill>
                  <a:srgbClr val="4A86E8"/>
                </a:solidFill>
                <a:latin typeface="Verdana" charset="0"/>
                <a:ea typeface="Verdana" charset="0"/>
                <a:cs typeface="Verdana" charset="0"/>
              </a:rPr>
              <a:t>(1994) via </a:t>
            </a:r>
            <a:r>
              <a:rPr lang="en-US" dirty="0">
                <a:solidFill>
                  <a:srgbClr val="4A86E8"/>
                </a:solidFill>
                <a:latin typeface="Verdana" charset="0"/>
                <a:ea typeface="Verdana" charset="0"/>
                <a:cs typeface="Verdana" charset="0"/>
                <a:hlinkClick r:id="rId4"/>
              </a:rPr>
              <a:t>https://</a:t>
            </a:r>
            <a:r>
              <a:rPr lang="en-US" dirty="0" smtClean="0">
                <a:solidFill>
                  <a:srgbClr val="4A86E8"/>
                </a:solidFill>
                <a:latin typeface="Verdana" charset="0"/>
                <a:ea typeface="Verdana" charset="0"/>
                <a:cs typeface="Verdana" charset="0"/>
                <a:hlinkClick r:id="rId4"/>
              </a:rPr>
              <a:t>www.poets.org/poetsorg/poem/let-america-be-america-again</a:t>
            </a:r>
            <a:endParaRPr lang="en-US" dirty="0" smtClean="0">
              <a:solidFill>
                <a:srgbClr val="4A86E8"/>
              </a:solidFill>
              <a:latin typeface="Verdana" charset="0"/>
              <a:ea typeface="Verdana" charset="0"/>
              <a:cs typeface="Verdana" charset="0"/>
            </a:endParaRPr>
          </a:p>
          <a:p>
            <a:pPr marL="165100"/>
            <a:endParaRPr lang="en-US" dirty="0">
              <a:solidFill>
                <a:srgbClr val="4A86E8"/>
              </a:solidFill>
              <a:latin typeface="Verdana" charset="0"/>
              <a:ea typeface="Verdana" charset="0"/>
              <a:cs typeface="Verdana" charset="0"/>
            </a:endParaRPr>
          </a:p>
        </p:txBody>
      </p:sp>
    </p:spTree>
    <p:extLst>
      <p:ext uri="{BB962C8B-B14F-4D97-AF65-F5344CB8AC3E}">
        <p14:creationId xmlns:p14="http://schemas.microsoft.com/office/powerpoint/2010/main" val="208262313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23" name="Picture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5821"/>
            <a:ext cx="9144000" cy="6858000"/>
          </a:xfrm>
          <a:prstGeom prst="rect">
            <a:avLst/>
          </a:prstGeom>
        </p:spPr>
      </p:pic>
      <p:sp>
        <p:nvSpPr>
          <p:cNvPr id="77" name="Shape 77"/>
          <p:cNvSpPr txBox="1">
            <a:spLocks noGrp="1"/>
          </p:cNvSpPr>
          <p:nvPr>
            <p:ph type="body" idx="2"/>
          </p:nvPr>
        </p:nvSpPr>
        <p:spPr>
          <a:xfrm>
            <a:off x="275384" y="-1"/>
            <a:ext cx="4035315" cy="4668254"/>
          </a:xfrm>
          <a:prstGeom prst="rect">
            <a:avLst/>
          </a:prstGeom>
          <a:solidFill>
            <a:schemeClr val="bg1">
              <a:alpha val="85000"/>
            </a:schemeClr>
          </a:solidFill>
        </p:spPr>
        <p:txBody>
          <a:bodyPr lIns="91425" tIns="91425" rIns="91425" bIns="91425" anchor="t" anchorCtr="0">
            <a:noAutofit/>
          </a:bodyPr>
          <a:lstStyle/>
          <a:p>
            <a:pPr marL="971550" indent="-674688"/>
            <a:r>
              <a:rPr lang="en-US" sz="1400" b="1" smtClean="0"/>
              <a:t>POSSIBLE </a:t>
            </a:r>
            <a:r>
              <a:rPr lang="en-US" sz="1400" b="1" dirty="0" smtClean="0"/>
              <a:t>ANSWERS:</a:t>
            </a:r>
            <a:endParaRPr lang="en-US" sz="1400" b="1" dirty="0"/>
          </a:p>
          <a:p>
            <a:pPr marL="754063" indent="-457200">
              <a:buFont typeface="+mj-lt"/>
              <a:buAutoNum type="arabicPeriod"/>
            </a:pPr>
            <a:r>
              <a:rPr lang="en-US" sz="2000" dirty="0"/>
              <a:t>Materialistic</a:t>
            </a:r>
          </a:p>
          <a:p>
            <a:pPr marL="754063" indent="-457200">
              <a:buFont typeface="+mj-lt"/>
              <a:buAutoNum type="arabicPeriod"/>
            </a:pPr>
            <a:r>
              <a:rPr lang="en-US" sz="2000" dirty="0"/>
              <a:t>Vulgar</a:t>
            </a:r>
          </a:p>
          <a:p>
            <a:pPr marL="754063" indent="-457200">
              <a:buFont typeface="+mj-lt"/>
              <a:buAutoNum type="arabicPeriod"/>
            </a:pPr>
            <a:r>
              <a:rPr lang="en-US" sz="2000" dirty="0"/>
              <a:t>Arrogant</a:t>
            </a:r>
          </a:p>
          <a:p>
            <a:pPr marL="754063" indent="-457200">
              <a:buFont typeface="+mj-lt"/>
              <a:buAutoNum type="arabicPeriod"/>
            </a:pPr>
            <a:r>
              <a:rPr lang="en-US" sz="2000" dirty="0" smtClean="0"/>
              <a:t>Excessive/Limitless</a:t>
            </a:r>
          </a:p>
          <a:p>
            <a:pPr marL="754063" indent="-457200">
              <a:buFont typeface="+mj-lt"/>
              <a:buAutoNum type="arabicPeriod"/>
            </a:pPr>
            <a:r>
              <a:rPr lang="en-US" sz="2000" dirty="0" smtClean="0"/>
              <a:t>Ignorant</a:t>
            </a:r>
          </a:p>
          <a:p>
            <a:pPr marL="349250" indent="-47625"/>
            <a:r>
              <a:rPr lang="en-US" sz="1000" dirty="0" smtClean="0"/>
              <a:t>“</a:t>
            </a:r>
            <a:r>
              <a:rPr lang="en-US" sz="1000" dirty="0"/>
              <a:t>Experience has shown, that even under the best forms of government, those entrusted with power have, in time, and by slow operations, perverted it into tyranny.” </a:t>
            </a:r>
          </a:p>
          <a:p>
            <a:pPr marL="523875" indent="-174625"/>
            <a:r>
              <a:rPr lang="en-US" sz="1000" b="1" dirty="0"/>
              <a:t>– Thomas Jefferson</a:t>
            </a:r>
            <a:r>
              <a:rPr lang="en-US" sz="1000" dirty="0"/>
              <a:t>, </a:t>
            </a:r>
            <a:r>
              <a:rPr lang="en-US" sz="1000" i="1" dirty="0"/>
              <a:t>letter to James Madison</a:t>
            </a:r>
            <a:endParaRPr lang="en-US" sz="1000" dirty="0"/>
          </a:p>
          <a:p>
            <a:pPr marL="296863"/>
            <a:endParaRPr lang="en-US" sz="2000" dirty="0"/>
          </a:p>
        </p:txBody>
      </p:sp>
      <p:sp>
        <p:nvSpPr>
          <p:cNvPr id="16" name="Shape 76"/>
          <p:cNvSpPr txBox="1">
            <a:spLocks noGrp="1"/>
          </p:cNvSpPr>
          <p:nvPr>
            <p:ph type="title"/>
          </p:nvPr>
        </p:nvSpPr>
        <p:spPr>
          <a:xfrm>
            <a:off x="275384" y="4769855"/>
            <a:ext cx="4035315" cy="1253770"/>
          </a:xfrm>
          <a:prstGeom prst="rect">
            <a:avLst/>
          </a:prstGeom>
          <a:solidFill>
            <a:srgbClr val="4A86E8">
              <a:alpha val="85000"/>
            </a:srgbClr>
          </a:solidFill>
        </p:spPr>
        <p:txBody>
          <a:bodyPr lIns="91425" tIns="91425" rIns="91425" bIns="91425" anchor="ctr" anchorCtr="0">
            <a:noAutofit/>
          </a:bodyPr>
          <a:lstStyle/>
          <a:p>
            <a:pPr lvl="0"/>
            <a:r>
              <a:rPr lang="en-US" sz="2400" dirty="0" smtClean="0">
                <a:solidFill>
                  <a:schemeClr val="bg1"/>
                </a:solidFill>
              </a:rPr>
              <a:t/>
            </a:r>
            <a:br>
              <a:rPr lang="en-US" sz="2400" dirty="0" smtClean="0">
                <a:solidFill>
                  <a:schemeClr val="bg1"/>
                </a:solidFill>
              </a:rPr>
            </a:br>
            <a:r>
              <a:rPr lang="en-US" sz="2400" dirty="0">
                <a:solidFill>
                  <a:schemeClr val="bg1"/>
                </a:solidFill>
              </a:rPr>
              <a:t>What is </a:t>
            </a:r>
            <a:r>
              <a:rPr lang="en-US" sz="2400" dirty="0" smtClean="0">
                <a:solidFill>
                  <a:schemeClr val="bg1"/>
                </a:solidFill>
              </a:rPr>
              <a:t>the “Ugly </a:t>
            </a:r>
            <a:r>
              <a:rPr lang="en-US" sz="2400" dirty="0">
                <a:solidFill>
                  <a:schemeClr val="bg1"/>
                </a:solidFill>
              </a:rPr>
              <a:t>American?”</a:t>
            </a:r>
            <a:r>
              <a:rPr lang="en-US" sz="2400" dirty="0" smtClean="0">
                <a:solidFill>
                  <a:schemeClr val="bg1"/>
                </a:solidFill>
              </a:rPr>
              <a:t/>
            </a:r>
            <a:br>
              <a:rPr lang="en-US" sz="2400" dirty="0" smtClean="0">
                <a:solidFill>
                  <a:schemeClr val="bg1"/>
                </a:solidFill>
              </a:rPr>
            </a:br>
            <a:endParaRPr lang="en" sz="2400" dirty="0">
              <a:solidFill>
                <a:schemeClr val="bg1"/>
              </a:solidFill>
            </a:endParaRPr>
          </a:p>
        </p:txBody>
      </p:sp>
      <p:sp>
        <p:nvSpPr>
          <p:cNvPr id="24" name="Slide Number Placeholder 1"/>
          <p:cNvSpPr>
            <a:spLocks noGrp="1"/>
          </p:cNvSpPr>
          <p:nvPr>
            <p:ph type="sldNum" idx="12"/>
          </p:nvPr>
        </p:nvSpPr>
        <p:spPr>
          <a:xfrm>
            <a:off x="8289772" y="5703823"/>
            <a:ext cx="548700" cy="524700"/>
          </a:xfrm>
        </p:spPr>
        <p:txBody>
          <a:bodyPr/>
          <a:lstStyle/>
          <a:p>
            <a:pPr lvl="0" algn="ctr" rtl="0">
              <a:spcBef>
                <a:spcPts val="0"/>
              </a:spcBef>
              <a:buNone/>
            </a:pPr>
            <a:fld id="{8A046A35-D723-6F40-9EB8-CE84C3CF8672}" type="slidenum">
              <a:rPr lang="en" sz="1200" smtClean="0">
                <a:solidFill>
                  <a:srgbClr val="4A86E8"/>
                </a:solidFill>
                <a:latin typeface="Verdana"/>
                <a:ea typeface="Verdana"/>
                <a:cs typeface="Verdana"/>
                <a:sym typeface="Verdana"/>
              </a:rPr>
              <a:t>21</a:t>
            </a:fld>
            <a:endParaRPr lang="en" sz="1200" dirty="0">
              <a:solidFill>
                <a:srgbClr val="4A86E8"/>
              </a:solidFill>
              <a:latin typeface="Verdana"/>
              <a:ea typeface="Verdana"/>
              <a:cs typeface="Verdana"/>
              <a:sym typeface="Verdana"/>
            </a:endParaRPr>
          </a:p>
        </p:txBody>
      </p:sp>
      <p:sp>
        <p:nvSpPr>
          <p:cNvPr id="25" name="Rectangle 24"/>
          <p:cNvSpPr/>
          <p:nvPr/>
        </p:nvSpPr>
        <p:spPr>
          <a:xfrm>
            <a:off x="5112945" y="5843063"/>
            <a:ext cx="2871299" cy="246221"/>
          </a:xfrm>
          <a:prstGeom prst="rect">
            <a:avLst/>
          </a:prstGeom>
        </p:spPr>
        <p:txBody>
          <a:bodyPr wrap="none">
            <a:spAutoFit/>
          </a:bodyPr>
          <a:lstStyle/>
          <a:p>
            <a:r>
              <a:rPr lang="en-US" sz="1000" b="1" i="1" dirty="0">
                <a:solidFill>
                  <a:srgbClr val="4A86E8"/>
                </a:solidFill>
              </a:rPr>
              <a:t>Exploring American Culture</a:t>
            </a:r>
            <a:r>
              <a:rPr lang="en-US" sz="1000" dirty="0">
                <a:solidFill>
                  <a:srgbClr val="4A86E8"/>
                </a:solidFill>
              </a:rPr>
              <a:t>, August 14, 2017</a:t>
            </a:r>
          </a:p>
        </p:txBody>
      </p:sp>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t="-1"/>
          <a:stretch/>
        </p:blipFill>
        <p:spPr>
          <a:xfrm>
            <a:off x="4940523" y="415944"/>
            <a:ext cx="1605550" cy="1378097"/>
          </a:xfrm>
          <a:prstGeom prst="rect">
            <a:avLst/>
          </a:prstGeom>
        </p:spPr>
      </p:pic>
      <p:pic>
        <p:nvPicPr>
          <p:cNvPr id="15" name="Picture 14"/>
          <p:cNvPicPr>
            <a:picLocks noChangeAspect="1"/>
          </p:cNvPicPr>
          <p:nvPr/>
        </p:nvPicPr>
        <p:blipFill>
          <a:blip r:embed="rId5"/>
          <a:stretch>
            <a:fillRect/>
          </a:stretch>
        </p:blipFill>
        <p:spPr>
          <a:xfrm>
            <a:off x="5137406" y="1843695"/>
            <a:ext cx="2480479" cy="3619246"/>
          </a:xfrm>
          <a:prstGeom prst="rect">
            <a:avLst/>
          </a:prstGeom>
        </p:spPr>
      </p:pic>
      <p:pic>
        <p:nvPicPr>
          <p:cNvPr id="17" name="Picture 1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621559" y="415944"/>
            <a:ext cx="1362685" cy="1380276"/>
          </a:xfrm>
          <a:prstGeom prst="rect">
            <a:avLst/>
          </a:prstGeom>
        </p:spPr>
      </p:pic>
      <p:sp>
        <p:nvSpPr>
          <p:cNvPr id="10" name="TextBox 9"/>
          <p:cNvSpPr txBox="1"/>
          <p:nvPr/>
        </p:nvSpPr>
        <p:spPr>
          <a:xfrm>
            <a:off x="6139674" y="1532431"/>
            <a:ext cx="406399" cy="261610"/>
          </a:xfrm>
          <a:prstGeom prst="rect">
            <a:avLst/>
          </a:prstGeom>
          <a:solidFill>
            <a:schemeClr val="bg1"/>
          </a:solidFill>
        </p:spPr>
        <p:txBody>
          <a:bodyPr wrap="square" rtlCol="0">
            <a:spAutoFit/>
          </a:bodyPr>
          <a:lstStyle/>
          <a:p>
            <a:r>
              <a:rPr lang="en-US" sz="1100" b="1" dirty="0" smtClean="0">
                <a:solidFill>
                  <a:srgbClr val="4A86E8"/>
                </a:solidFill>
                <a:latin typeface="Verdana" charset="0"/>
                <a:ea typeface="Verdana" charset="0"/>
                <a:cs typeface="Verdana" charset="0"/>
              </a:rPr>
              <a:t>37</a:t>
            </a:r>
            <a:endParaRPr lang="en-US" sz="1100" b="1" dirty="0">
              <a:solidFill>
                <a:srgbClr val="4A86E8"/>
              </a:solidFill>
              <a:latin typeface="Verdana" charset="0"/>
              <a:ea typeface="Verdana" charset="0"/>
              <a:cs typeface="Verdana" charset="0"/>
            </a:endParaRPr>
          </a:p>
        </p:txBody>
      </p:sp>
      <p:sp>
        <p:nvSpPr>
          <p:cNvPr id="11" name="TextBox 10"/>
          <p:cNvSpPr txBox="1"/>
          <p:nvPr/>
        </p:nvSpPr>
        <p:spPr>
          <a:xfrm>
            <a:off x="7577845" y="1532431"/>
            <a:ext cx="406399" cy="261610"/>
          </a:xfrm>
          <a:prstGeom prst="rect">
            <a:avLst/>
          </a:prstGeom>
          <a:solidFill>
            <a:schemeClr val="bg1"/>
          </a:solidFill>
        </p:spPr>
        <p:txBody>
          <a:bodyPr wrap="square" rtlCol="0">
            <a:spAutoFit/>
          </a:bodyPr>
          <a:lstStyle/>
          <a:p>
            <a:r>
              <a:rPr lang="en-US" sz="1100" b="1" dirty="0" smtClean="0">
                <a:solidFill>
                  <a:srgbClr val="4A86E8"/>
                </a:solidFill>
                <a:latin typeface="Verdana" charset="0"/>
                <a:ea typeface="Verdana" charset="0"/>
                <a:cs typeface="Verdana" charset="0"/>
              </a:rPr>
              <a:t>38</a:t>
            </a:r>
            <a:endParaRPr lang="en-US" sz="1100" b="1" dirty="0">
              <a:solidFill>
                <a:srgbClr val="4A86E8"/>
              </a:solidFill>
              <a:latin typeface="Verdana" charset="0"/>
              <a:ea typeface="Verdana" charset="0"/>
              <a:cs typeface="Verdana" charset="0"/>
            </a:endParaRPr>
          </a:p>
        </p:txBody>
      </p:sp>
      <p:sp>
        <p:nvSpPr>
          <p:cNvPr id="12" name="TextBox 11"/>
          <p:cNvSpPr txBox="1"/>
          <p:nvPr/>
        </p:nvSpPr>
        <p:spPr>
          <a:xfrm>
            <a:off x="7234038" y="5201331"/>
            <a:ext cx="406399" cy="261610"/>
          </a:xfrm>
          <a:prstGeom prst="rect">
            <a:avLst/>
          </a:prstGeom>
          <a:solidFill>
            <a:schemeClr val="bg1"/>
          </a:solidFill>
        </p:spPr>
        <p:txBody>
          <a:bodyPr wrap="square" rtlCol="0">
            <a:spAutoFit/>
          </a:bodyPr>
          <a:lstStyle/>
          <a:p>
            <a:r>
              <a:rPr lang="en-US" sz="1100" b="1" smtClean="0">
                <a:solidFill>
                  <a:srgbClr val="4A86E8"/>
                </a:solidFill>
                <a:latin typeface="Verdana" charset="0"/>
                <a:ea typeface="Verdana" charset="0"/>
                <a:cs typeface="Verdana" charset="0"/>
              </a:rPr>
              <a:t>39</a:t>
            </a:r>
            <a:endParaRPr lang="en-US" sz="1100" b="1" dirty="0">
              <a:solidFill>
                <a:srgbClr val="4A86E8"/>
              </a:solidFill>
              <a:latin typeface="Verdana" charset="0"/>
              <a:ea typeface="Verdana" charset="0"/>
              <a:cs typeface="Verdana" charset="0"/>
            </a:endParaRPr>
          </a:p>
        </p:txBody>
      </p:sp>
    </p:spTree>
    <p:extLst>
      <p:ext uri="{BB962C8B-B14F-4D97-AF65-F5344CB8AC3E}">
        <p14:creationId xmlns:p14="http://schemas.microsoft.com/office/powerpoint/2010/main" val="233095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23" name="Picture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0906" y="416821"/>
            <a:ext cx="9144000" cy="6858000"/>
          </a:xfrm>
          <a:prstGeom prst="rect">
            <a:avLst/>
          </a:prstGeom>
        </p:spPr>
      </p:pic>
      <p:sp>
        <p:nvSpPr>
          <p:cNvPr id="77" name="Shape 77"/>
          <p:cNvSpPr txBox="1">
            <a:spLocks noGrp="1"/>
          </p:cNvSpPr>
          <p:nvPr>
            <p:ph type="body" idx="2"/>
          </p:nvPr>
        </p:nvSpPr>
        <p:spPr>
          <a:xfrm>
            <a:off x="275384" y="-1"/>
            <a:ext cx="4035315" cy="4347411"/>
          </a:xfrm>
          <a:prstGeom prst="rect">
            <a:avLst/>
          </a:prstGeom>
          <a:solidFill>
            <a:schemeClr val="bg1">
              <a:alpha val="85000"/>
            </a:schemeClr>
          </a:solidFill>
        </p:spPr>
        <p:txBody>
          <a:bodyPr lIns="91425" tIns="91425" rIns="91425" bIns="91425" anchor="t" anchorCtr="0">
            <a:noAutofit/>
          </a:bodyPr>
          <a:lstStyle/>
          <a:p>
            <a:pPr marL="971550" indent="-674688"/>
            <a:endParaRPr lang="en-US" sz="1400" b="1" u="sng" dirty="0" smtClean="0"/>
          </a:p>
          <a:p>
            <a:pPr marL="460375" indent="-285750">
              <a:buFont typeface="Arial" charset="0"/>
              <a:buChar char="•"/>
            </a:pPr>
            <a:r>
              <a:rPr lang="en-US" sz="1400" dirty="0"/>
              <a:t>C</a:t>
            </a:r>
            <a:r>
              <a:rPr lang="en-US" sz="1400" dirty="0" smtClean="0"/>
              <a:t>hallenge </a:t>
            </a:r>
            <a:r>
              <a:rPr lang="en-US" sz="1400" dirty="0"/>
              <a:t>of 9/11</a:t>
            </a:r>
          </a:p>
          <a:p>
            <a:pPr marL="460375" indent="-285750">
              <a:buFont typeface="Arial" charset="0"/>
              <a:buChar char="•"/>
            </a:pPr>
            <a:r>
              <a:rPr lang="en-US" sz="1400" dirty="0"/>
              <a:t>E</a:t>
            </a:r>
            <a:r>
              <a:rPr lang="en-US" sz="1400" dirty="0" smtClean="0"/>
              <a:t>conomic </a:t>
            </a:r>
            <a:r>
              <a:rPr lang="en-US" sz="1400" dirty="0"/>
              <a:t>stress</a:t>
            </a:r>
          </a:p>
          <a:p>
            <a:pPr marL="460375" indent="-285750">
              <a:buFont typeface="Arial" charset="0"/>
              <a:buChar char="•"/>
            </a:pPr>
            <a:r>
              <a:rPr lang="en-US" sz="1400" dirty="0"/>
              <a:t>Trump challenge: Make America Great Again </a:t>
            </a:r>
          </a:p>
          <a:p>
            <a:pPr marL="460375" indent="-285750">
              <a:buFont typeface="Arial" charset="0"/>
              <a:buChar char="•"/>
            </a:pPr>
            <a:r>
              <a:rPr lang="en-US" sz="1400" dirty="0"/>
              <a:t>Patriotism or nationalism? </a:t>
            </a:r>
          </a:p>
        </p:txBody>
      </p:sp>
      <p:sp>
        <p:nvSpPr>
          <p:cNvPr id="16" name="Shape 76"/>
          <p:cNvSpPr txBox="1">
            <a:spLocks noGrp="1"/>
          </p:cNvSpPr>
          <p:nvPr>
            <p:ph type="title"/>
          </p:nvPr>
        </p:nvSpPr>
        <p:spPr>
          <a:xfrm>
            <a:off x="275384" y="4434464"/>
            <a:ext cx="4035315" cy="1253770"/>
          </a:xfrm>
          <a:prstGeom prst="rect">
            <a:avLst/>
          </a:prstGeom>
          <a:solidFill>
            <a:srgbClr val="4A86E8">
              <a:alpha val="85000"/>
            </a:srgbClr>
          </a:solidFill>
        </p:spPr>
        <p:txBody>
          <a:bodyPr lIns="91425" tIns="91425" rIns="91425" bIns="91425" anchor="ctr" anchorCtr="0">
            <a:noAutofit/>
          </a:bodyPr>
          <a:lstStyle/>
          <a:p>
            <a:pPr lvl="0"/>
            <a:r>
              <a:rPr lang="en-US" sz="2400" dirty="0" smtClean="0">
                <a:solidFill>
                  <a:schemeClr val="bg1"/>
                </a:solidFill>
              </a:rPr>
              <a:t/>
            </a:r>
            <a:br>
              <a:rPr lang="en-US" sz="2400" dirty="0" smtClean="0">
                <a:solidFill>
                  <a:schemeClr val="bg1"/>
                </a:solidFill>
              </a:rPr>
            </a:br>
            <a:r>
              <a:rPr lang="en-US" sz="2400" dirty="0" smtClean="0">
                <a:solidFill>
                  <a:schemeClr val="bg1"/>
                </a:solidFill>
              </a:rPr>
              <a:t>Is </a:t>
            </a:r>
            <a:r>
              <a:rPr lang="en-US" sz="2400" dirty="0">
                <a:solidFill>
                  <a:schemeClr val="bg1"/>
                </a:solidFill>
              </a:rPr>
              <a:t>the American Dream outdated? </a:t>
            </a:r>
            <a:r>
              <a:rPr lang="en-US" sz="2400" dirty="0" smtClean="0">
                <a:solidFill>
                  <a:schemeClr val="bg1"/>
                </a:solidFill>
              </a:rPr>
              <a:t/>
            </a:r>
            <a:br>
              <a:rPr lang="en-US" sz="2400" dirty="0" smtClean="0">
                <a:solidFill>
                  <a:schemeClr val="bg1"/>
                </a:solidFill>
              </a:rPr>
            </a:br>
            <a:endParaRPr lang="en" sz="2400" dirty="0">
              <a:solidFill>
                <a:schemeClr val="bg1"/>
              </a:solidFill>
            </a:endParaRPr>
          </a:p>
        </p:txBody>
      </p:sp>
      <p:sp>
        <p:nvSpPr>
          <p:cNvPr id="24" name="Slide Number Placeholder 1"/>
          <p:cNvSpPr>
            <a:spLocks noGrp="1"/>
          </p:cNvSpPr>
          <p:nvPr>
            <p:ph type="sldNum" idx="12"/>
          </p:nvPr>
        </p:nvSpPr>
        <p:spPr>
          <a:xfrm>
            <a:off x="8289772" y="5703823"/>
            <a:ext cx="548700" cy="524700"/>
          </a:xfrm>
        </p:spPr>
        <p:txBody>
          <a:bodyPr/>
          <a:lstStyle/>
          <a:p>
            <a:pPr lvl="0" algn="ctr" rtl="0">
              <a:spcBef>
                <a:spcPts val="0"/>
              </a:spcBef>
              <a:buNone/>
            </a:pPr>
            <a:fld id="{8A046A35-D723-6F40-9EB8-CE84C3CF8672}" type="slidenum">
              <a:rPr lang="en" sz="1200" smtClean="0">
                <a:solidFill>
                  <a:srgbClr val="4A86E8"/>
                </a:solidFill>
                <a:latin typeface="Verdana"/>
                <a:ea typeface="Verdana"/>
                <a:cs typeface="Verdana"/>
                <a:sym typeface="Verdana"/>
              </a:rPr>
              <a:t>22</a:t>
            </a:fld>
            <a:endParaRPr lang="en" sz="1200" dirty="0">
              <a:solidFill>
                <a:srgbClr val="4A86E8"/>
              </a:solidFill>
              <a:latin typeface="Verdana"/>
              <a:ea typeface="Verdana"/>
              <a:cs typeface="Verdana"/>
              <a:sym typeface="Verdana"/>
            </a:endParaRPr>
          </a:p>
        </p:txBody>
      </p:sp>
      <p:sp>
        <p:nvSpPr>
          <p:cNvPr id="25" name="Rectangle 24"/>
          <p:cNvSpPr/>
          <p:nvPr/>
        </p:nvSpPr>
        <p:spPr>
          <a:xfrm>
            <a:off x="5112945" y="5843063"/>
            <a:ext cx="2871299" cy="246221"/>
          </a:xfrm>
          <a:prstGeom prst="rect">
            <a:avLst/>
          </a:prstGeom>
        </p:spPr>
        <p:txBody>
          <a:bodyPr wrap="none">
            <a:spAutoFit/>
          </a:bodyPr>
          <a:lstStyle/>
          <a:p>
            <a:r>
              <a:rPr lang="en-US" sz="1000" b="1" i="1" dirty="0">
                <a:solidFill>
                  <a:srgbClr val="4A86E8"/>
                </a:solidFill>
              </a:rPr>
              <a:t>Exploring American Culture</a:t>
            </a:r>
            <a:r>
              <a:rPr lang="en-US" sz="1000" dirty="0">
                <a:solidFill>
                  <a:srgbClr val="4A86E8"/>
                </a:solidFill>
              </a:rPr>
              <a:t>, August 14, 2017</a:t>
            </a: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32906" y="1513108"/>
            <a:ext cx="4252389" cy="2713429"/>
          </a:xfrm>
          <a:prstGeom prst="rect">
            <a:avLst/>
          </a:prstGeom>
        </p:spPr>
      </p:pic>
      <p:sp>
        <p:nvSpPr>
          <p:cNvPr id="8" name="TextBox 7"/>
          <p:cNvSpPr txBox="1"/>
          <p:nvPr/>
        </p:nvSpPr>
        <p:spPr>
          <a:xfrm>
            <a:off x="6655900" y="4347410"/>
            <a:ext cx="406399" cy="261610"/>
          </a:xfrm>
          <a:prstGeom prst="rect">
            <a:avLst/>
          </a:prstGeom>
          <a:solidFill>
            <a:schemeClr val="bg1"/>
          </a:solidFill>
        </p:spPr>
        <p:txBody>
          <a:bodyPr wrap="square" rtlCol="0">
            <a:spAutoFit/>
          </a:bodyPr>
          <a:lstStyle/>
          <a:p>
            <a:r>
              <a:rPr lang="en-US" sz="1100" b="1" smtClean="0">
                <a:solidFill>
                  <a:srgbClr val="4A86E8"/>
                </a:solidFill>
                <a:latin typeface="Verdana" charset="0"/>
                <a:ea typeface="Verdana" charset="0"/>
                <a:cs typeface="Verdana" charset="0"/>
              </a:rPr>
              <a:t>40</a:t>
            </a:r>
            <a:endParaRPr lang="en-US" sz="1100" b="1" dirty="0">
              <a:solidFill>
                <a:srgbClr val="4A86E8"/>
              </a:solidFill>
              <a:latin typeface="Verdana" charset="0"/>
              <a:ea typeface="Verdana" charset="0"/>
              <a:cs typeface="Verdana" charset="0"/>
            </a:endParaRPr>
          </a:p>
        </p:txBody>
      </p:sp>
    </p:spTree>
    <p:extLst>
      <p:ext uri="{BB962C8B-B14F-4D97-AF65-F5344CB8AC3E}">
        <p14:creationId xmlns:p14="http://schemas.microsoft.com/office/powerpoint/2010/main" val="1489145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7" name="Shape 77"/>
          <p:cNvSpPr txBox="1">
            <a:spLocks noGrp="1"/>
          </p:cNvSpPr>
          <p:nvPr>
            <p:ph type="body" idx="2"/>
          </p:nvPr>
        </p:nvSpPr>
        <p:spPr>
          <a:xfrm>
            <a:off x="4877722" y="564872"/>
            <a:ext cx="3993562" cy="4926900"/>
          </a:xfrm>
          <a:prstGeom prst="rect">
            <a:avLst/>
          </a:prstGeom>
        </p:spPr>
        <p:txBody>
          <a:bodyPr lIns="91425" tIns="91425" rIns="91425" bIns="91425" anchor="t" anchorCtr="0">
            <a:noAutofit/>
          </a:bodyPr>
          <a:lstStyle/>
          <a:p>
            <a:r>
              <a:rPr lang="en-US" sz="1200" dirty="0"/>
              <a:t>You making haste haste on decay: not blameworthy; life is good, be it stub-</a:t>
            </a:r>
            <a:br>
              <a:rPr lang="en-US" sz="1200" dirty="0"/>
            </a:br>
            <a:r>
              <a:rPr lang="en-US" sz="1200" dirty="0" err="1"/>
              <a:t>bornly</a:t>
            </a:r>
            <a:r>
              <a:rPr lang="en-US" sz="1200" dirty="0"/>
              <a:t> long or suddenly</a:t>
            </a:r>
            <a:br>
              <a:rPr lang="en-US" sz="1200" dirty="0"/>
            </a:br>
            <a:r>
              <a:rPr lang="en-US" sz="1200" dirty="0"/>
              <a:t>A mortal splendor: meteors are not needed less than mountains: </a:t>
            </a:r>
            <a:br>
              <a:rPr lang="en-US" sz="1200" dirty="0"/>
            </a:br>
            <a:r>
              <a:rPr lang="en-US" sz="1200" dirty="0"/>
              <a:t>shine, perishing republic.</a:t>
            </a:r>
            <a:br>
              <a:rPr lang="en-US" sz="1200" dirty="0"/>
            </a:br>
            <a:r>
              <a:rPr lang="en-US" sz="1200" dirty="0"/>
              <a:t>But for my children, I would have them keep their distance from the thick-</a:t>
            </a:r>
            <a:br>
              <a:rPr lang="en-US" sz="1200" dirty="0"/>
            </a:br>
            <a:r>
              <a:rPr lang="en-US" sz="1200" dirty="0" err="1"/>
              <a:t>ening</a:t>
            </a:r>
            <a:r>
              <a:rPr lang="en-US" sz="1200" dirty="0"/>
              <a:t> center; corruption</a:t>
            </a:r>
            <a:br>
              <a:rPr lang="en-US" sz="1200" dirty="0"/>
            </a:br>
            <a:r>
              <a:rPr lang="en-US" sz="1200" dirty="0"/>
              <a:t>Never has been compulsory, when the cities lie at the monster's feet there </a:t>
            </a:r>
            <a:br>
              <a:rPr lang="en-US" sz="1200" dirty="0"/>
            </a:br>
            <a:r>
              <a:rPr lang="en-US" sz="1200" dirty="0"/>
              <a:t>are left the mountains.</a:t>
            </a:r>
            <a:br>
              <a:rPr lang="en-US" sz="1200" dirty="0"/>
            </a:br>
            <a:r>
              <a:rPr lang="en-US" sz="1200" dirty="0"/>
              <a:t>And boys, be in nothing so moderate as in love of man, a clever servant, </a:t>
            </a:r>
            <a:br>
              <a:rPr lang="en-US" sz="1200" dirty="0"/>
            </a:br>
            <a:r>
              <a:rPr lang="en-US" sz="1200" dirty="0"/>
              <a:t>insufferable master.</a:t>
            </a:r>
            <a:br>
              <a:rPr lang="en-US" sz="1200" dirty="0"/>
            </a:br>
            <a:r>
              <a:rPr lang="en-US" sz="1200" dirty="0"/>
              <a:t>There is the trap that catches noblest spirits, that caught--they say--</a:t>
            </a:r>
            <a:br>
              <a:rPr lang="en-US" sz="1200" dirty="0"/>
            </a:br>
            <a:r>
              <a:rPr lang="en-US" sz="1200" dirty="0"/>
              <a:t>God, when he walked on earth. </a:t>
            </a:r>
            <a:endParaRPr lang="en-US" sz="1200" dirty="0" smtClean="0"/>
          </a:p>
          <a:p>
            <a:r>
              <a:rPr lang="en-US" sz="1200" dirty="0" smtClean="0">
                <a:latin typeface="Verdana" charset="0"/>
                <a:ea typeface="Verdana" charset="0"/>
                <a:cs typeface="Verdana" charset="0"/>
              </a:rPr>
              <a:t>—Robinson Jeffers, </a:t>
            </a:r>
            <a:r>
              <a:rPr lang="en-US" sz="1200" i="1" dirty="0" smtClean="0">
                <a:latin typeface="Verdana" charset="0"/>
                <a:ea typeface="Verdana" charset="0"/>
                <a:cs typeface="Verdana" charset="0"/>
              </a:rPr>
              <a:t>Shine, Perishing Republic</a:t>
            </a:r>
            <a:r>
              <a:rPr lang="en-US" sz="1200" dirty="0" smtClean="0">
                <a:latin typeface="Verdana" charset="0"/>
                <a:ea typeface="Verdana" charset="0"/>
                <a:cs typeface="Verdana" charset="0"/>
              </a:rPr>
              <a:t> (</a:t>
            </a:r>
            <a:r>
              <a:rPr lang="en-US" sz="1200" dirty="0">
                <a:latin typeface="Verdana" charset="0"/>
                <a:ea typeface="Verdana" charset="0"/>
                <a:cs typeface="Verdana" charset="0"/>
              </a:rPr>
              <a:t>1936) via </a:t>
            </a:r>
            <a:r>
              <a:rPr lang="en-US" sz="1200" dirty="0">
                <a:latin typeface="Verdana" charset="0"/>
                <a:ea typeface="Verdana" charset="0"/>
                <a:cs typeface="Verdana" charset="0"/>
                <a:hlinkClick r:id="rId4"/>
              </a:rPr>
              <a:t>https://www.poemhunter.com/poem/shine-perishing-republic</a:t>
            </a:r>
            <a:r>
              <a:rPr lang="en-US" sz="1200" dirty="0" smtClean="0">
                <a:latin typeface="Verdana" charset="0"/>
                <a:ea typeface="Verdana" charset="0"/>
                <a:cs typeface="Verdana" charset="0"/>
                <a:hlinkClick r:id="rId4"/>
              </a:rPr>
              <a:t>/</a:t>
            </a:r>
            <a:r>
              <a:rPr lang="en-US" sz="1400" dirty="0"/>
              <a:t/>
            </a:r>
            <a:br>
              <a:rPr lang="en-US" sz="1400" dirty="0"/>
            </a:br>
            <a:endParaRPr lang="en-US" sz="1400" dirty="0"/>
          </a:p>
          <a:p>
            <a:r>
              <a:rPr lang="en-US" sz="1400" dirty="0"/>
              <a:t/>
            </a:r>
            <a:br>
              <a:rPr lang="en-US" sz="1400" dirty="0"/>
            </a:br>
            <a:endParaRPr lang="en-US" sz="1400" dirty="0" smtClean="0"/>
          </a:p>
        </p:txBody>
      </p:sp>
      <p:sp>
        <p:nvSpPr>
          <p:cNvPr id="6" name="Shape 76"/>
          <p:cNvSpPr txBox="1">
            <a:spLocks noGrp="1"/>
          </p:cNvSpPr>
          <p:nvPr>
            <p:ph type="title"/>
          </p:nvPr>
        </p:nvSpPr>
        <p:spPr>
          <a:xfrm>
            <a:off x="405635" y="4286771"/>
            <a:ext cx="3840896" cy="1633652"/>
          </a:xfrm>
          <a:prstGeom prst="rect">
            <a:avLst/>
          </a:prstGeom>
          <a:solidFill>
            <a:srgbClr val="4A86E8">
              <a:alpha val="85000"/>
            </a:srgbClr>
          </a:solidFill>
        </p:spPr>
        <p:txBody>
          <a:bodyPr lIns="91425" tIns="91425" rIns="91425" bIns="91425" anchor="ctr" anchorCtr="0">
            <a:noAutofit/>
          </a:bodyPr>
          <a:lstStyle/>
          <a:p>
            <a:pPr lvl="0"/>
            <a:r>
              <a:rPr lang="en-US" sz="2200" dirty="0" smtClean="0">
                <a:solidFill>
                  <a:schemeClr val="bg1"/>
                </a:solidFill>
              </a:rPr>
              <a:t>Is the American </a:t>
            </a:r>
            <a:br>
              <a:rPr lang="en-US" sz="2200" dirty="0" smtClean="0">
                <a:solidFill>
                  <a:schemeClr val="bg1"/>
                </a:solidFill>
              </a:rPr>
            </a:br>
            <a:r>
              <a:rPr lang="en-US" sz="2200" dirty="0" smtClean="0">
                <a:solidFill>
                  <a:schemeClr val="bg1"/>
                </a:solidFill>
              </a:rPr>
              <a:t>Dream outdated?</a:t>
            </a:r>
            <a:endParaRPr lang="en" sz="2200" dirty="0">
              <a:solidFill>
                <a:schemeClr val="bg1"/>
              </a:solidFill>
            </a:endParaRPr>
          </a:p>
        </p:txBody>
      </p:sp>
      <p:sp>
        <p:nvSpPr>
          <p:cNvPr id="8" name="Slide Number Placeholder 1"/>
          <p:cNvSpPr>
            <a:spLocks noGrp="1"/>
          </p:cNvSpPr>
          <p:nvPr>
            <p:ph type="sldNum" idx="12"/>
          </p:nvPr>
        </p:nvSpPr>
        <p:spPr>
          <a:xfrm>
            <a:off x="8289772" y="5703823"/>
            <a:ext cx="548700" cy="524700"/>
          </a:xfrm>
        </p:spPr>
        <p:txBody>
          <a:bodyPr/>
          <a:lstStyle/>
          <a:p>
            <a:pPr lvl="0" algn="ctr" rtl="0">
              <a:spcBef>
                <a:spcPts val="0"/>
              </a:spcBef>
              <a:buNone/>
            </a:pPr>
            <a:fld id="{33B440F8-8A4C-6741-8DC9-4F6D76638843}" type="slidenum">
              <a:rPr lang="en" sz="1200" smtClean="0">
                <a:solidFill>
                  <a:srgbClr val="4A86E8"/>
                </a:solidFill>
                <a:latin typeface="Verdana"/>
                <a:ea typeface="Verdana"/>
                <a:cs typeface="Verdana"/>
                <a:sym typeface="Verdana"/>
              </a:rPr>
              <a:t>23</a:t>
            </a:fld>
            <a:endParaRPr lang="en" sz="1200" dirty="0">
              <a:solidFill>
                <a:srgbClr val="4A86E8"/>
              </a:solidFill>
              <a:latin typeface="Verdana"/>
              <a:ea typeface="Verdana"/>
              <a:cs typeface="Verdana"/>
              <a:sym typeface="Verdana"/>
            </a:endParaRPr>
          </a:p>
        </p:txBody>
      </p:sp>
      <p:sp>
        <p:nvSpPr>
          <p:cNvPr id="9" name="Rectangle 8"/>
          <p:cNvSpPr/>
          <p:nvPr/>
        </p:nvSpPr>
        <p:spPr>
          <a:xfrm>
            <a:off x="5112945" y="5843063"/>
            <a:ext cx="2871299" cy="246221"/>
          </a:xfrm>
          <a:prstGeom prst="rect">
            <a:avLst/>
          </a:prstGeom>
        </p:spPr>
        <p:txBody>
          <a:bodyPr wrap="none">
            <a:spAutoFit/>
          </a:bodyPr>
          <a:lstStyle/>
          <a:p>
            <a:r>
              <a:rPr lang="en-US" sz="1000" b="1" i="1" dirty="0">
                <a:solidFill>
                  <a:srgbClr val="4A86E8"/>
                </a:solidFill>
              </a:rPr>
              <a:t>Exploring American Culture</a:t>
            </a:r>
            <a:r>
              <a:rPr lang="en-US" sz="1000" dirty="0">
                <a:solidFill>
                  <a:srgbClr val="4A86E8"/>
                </a:solidFill>
              </a:rPr>
              <a:t>, August 14, 2017</a:t>
            </a:r>
          </a:p>
        </p:txBody>
      </p:sp>
    </p:spTree>
    <p:extLst>
      <p:ext uri="{BB962C8B-B14F-4D97-AF65-F5344CB8AC3E}">
        <p14:creationId xmlns:p14="http://schemas.microsoft.com/office/powerpoint/2010/main" val="68520478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7" name="Shape 77"/>
          <p:cNvSpPr txBox="1">
            <a:spLocks noGrp="1"/>
          </p:cNvSpPr>
          <p:nvPr>
            <p:ph type="body" idx="2"/>
          </p:nvPr>
        </p:nvSpPr>
        <p:spPr>
          <a:xfrm>
            <a:off x="4700294" y="553633"/>
            <a:ext cx="3993562" cy="5492750"/>
          </a:xfrm>
          <a:prstGeom prst="rect">
            <a:avLst/>
          </a:prstGeom>
        </p:spPr>
        <p:txBody>
          <a:bodyPr lIns="91425" tIns="91425" rIns="91425" bIns="91425" anchor="t" anchorCtr="0">
            <a:noAutofit/>
          </a:bodyPr>
          <a:lstStyle/>
          <a:p>
            <a:pPr marL="401638" lvl="0" indent="-285750">
              <a:buFont typeface="Arial" charset="0"/>
              <a:buChar char="•"/>
            </a:pPr>
            <a:r>
              <a:rPr lang="en-US" sz="1400" b="1" i="1" dirty="0" smtClean="0"/>
              <a:t>American </a:t>
            </a:r>
            <a:r>
              <a:rPr lang="en-US" sz="1400" b="1" i="1" dirty="0"/>
              <a:t>Vertigo: Traveling America in the Footsteps of </a:t>
            </a:r>
            <a:r>
              <a:rPr lang="en-US" sz="1400" b="1" i="1" dirty="0" smtClean="0"/>
              <a:t>Tocqueville </a:t>
            </a:r>
            <a:r>
              <a:rPr lang="en-US" sz="1400" dirty="0"/>
              <a:t>b</a:t>
            </a:r>
            <a:r>
              <a:rPr lang="en-US" sz="1400" dirty="0" smtClean="0"/>
              <a:t>y </a:t>
            </a:r>
            <a:r>
              <a:rPr lang="en-US" sz="1400" dirty="0"/>
              <a:t>Bernard-Henri </a:t>
            </a:r>
            <a:r>
              <a:rPr lang="en-US" sz="1400" dirty="0" err="1"/>
              <a:t>Lévy</a:t>
            </a:r>
            <a:r>
              <a:rPr lang="en-US" sz="1400" dirty="0"/>
              <a:t>. Translated by Charlotte Mendel. </a:t>
            </a:r>
            <a:r>
              <a:rPr lang="en-US" sz="1400" dirty="0" smtClean="0"/>
              <a:t>Random </a:t>
            </a:r>
            <a:r>
              <a:rPr lang="en-US" sz="1400" dirty="0"/>
              <a:t>House. 2006</a:t>
            </a:r>
            <a:r>
              <a:rPr lang="en-US" sz="1400" dirty="0" smtClean="0"/>
              <a:t>.</a:t>
            </a:r>
          </a:p>
          <a:p>
            <a:pPr marL="401638" lvl="0" indent="-285750">
              <a:buFont typeface="Arial" charset="0"/>
              <a:buChar char="•"/>
            </a:pPr>
            <a:r>
              <a:rPr lang="en-US" sz="1400" b="1" i="1" dirty="0" smtClean="0"/>
              <a:t>Who Are We? The Challenges to America’s National Identity</a:t>
            </a:r>
            <a:r>
              <a:rPr lang="en-US" sz="1400" dirty="0" smtClean="0"/>
              <a:t> by Samuel P. Huntington. Simon and Schuster. 2005. </a:t>
            </a:r>
            <a:endParaRPr lang="en-US" sz="1400" b="1" i="1" dirty="0" smtClean="0"/>
          </a:p>
          <a:p>
            <a:pPr marL="401638" lvl="0" indent="-285750">
              <a:buFont typeface="Arial" charset="0"/>
              <a:buChar char="•"/>
            </a:pPr>
            <a:r>
              <a:rPr lang="en-US" sz="1400" b="1" i="1" dirty="0" smtClean="0"/>
              <a:t>What's </a:t>
            </a:r>
            <a:r>
              <a:rPr lang="en-US" sz="1400" b="1" i="1" dirty="0"/>
              <a:t>Up, America? Second Edition A Foreigner's Guide to Understanding Americans</a:t>
            </a:r>
            <a:r>
              <a:rPr lang="en-US" sz="1400" dirty="0"/>
              <a:t> </a:t>
            </a:r>
            <a:r>
              <a:rPr lang="en-US" sz="1400" dirty="0" smtClean="0"/>
              <a:t>Paperback </a:t>
            </a:r>
            <a:r>
              <a:rPr lang="en-US" sz="1400" dirty="0"/>
              <a:t>by Diane </a:t>
            </a:r>
            <a:r>
              <a:rPr lang="en-US" sz="1400" dirty="0" err="1"/>
              <a:t>Asitimbay</a:t>
            </a:r>
            <a:r>
              <a:rPr lang="en-US" sz="1400" dirty="0"/>
              <a:t>. </a:t>
            </a:r>
            <a:r>
              <a:rPr lang="en-US" sz="1400" dirty="0" err="1"/>
              <a:t>CultureLink</a:t>
            </a:r>
            <a:r>
              <a:rPr lang="en-US" sz="1400" dirty="0"/>
              <a:t> </a:t>
            </a:r>
            <a:r>
              <a:rPr lang="en-US" sz="1400" dirty="0" smtClean="0"/>
              <a:t>Press</a:t>
            </a:r>
            <a:r>
              <a:rPr lang="en-US" sz="1400" dirty="0"/>
              <a:t>. 2009</a:t>
            </a:r>
            <a:r>
              <a:rPr lang="en-US" sz="1400" dirty="0" smtClean="0"/>
              <a:t>.</a:t>
            </a:r>
          </a:p>
          <a:p>
            <a:pPr marL="401638" indent="-285750">
              <a:buFont typeface="Arial" charset="0"/>
              <a:buChar char="•"/>
            </a:pPr>
            <a:r>
              <a:rPr lang="en-US" sz="1400" b="1" i="1" dirty="0"/>
              <a:t>Where We Stand: 30 Reasons for Loving Our Country </a:t>
            </a:r>
            <a:r>
              <a:rPr lang="en-US" sz="1400" dirty="0"/>
              <a:t>by Roger Rosenblatt. Houghton Mifflin Harcourt. 2002. </a:t>
            </a:r>
          </a:p>
          <a:p>
            <a:pPr marL="582613" lvl="0" indent="-466725">
              <a:buFont typeface="+mj-lt"/>
              <a:buAutoNum type="arabicPeriod"/>
            </a:pPr>
            <a:endParaRPr lang="en-US" sz="1400" dirty="0" smtClean="0"/>
          </a:p>
        </p:txBody>
      </p:sp>
      <p:sp>
        <p:nvSpPr>
          <p:cNvPr id="6" name="Shape 76"/>
          <p:cNvSpPr txBox="1">
            <a:spLocks noGrp="1"/>
          </p:cNvSpPr>
          <p:nvPr>
            <p:ph type="title"/>
          </p:nvPr>
        </p:nvSpPr>
        <p:spPr>
          <a:xfrm>
            <a:off x="405636" y="4302813"/>
            <a:ext cx="3840896" cy="1633652"/>
          </a:xfrm>
          <a:prstGeom prst="rect">
            <a:avLst/>
          </a:prstGeom>
          <a:solidFill>
            <a:srgbClr val="4A86E8">
              <a:alpha val="85000"/>
            </a:srgbClr>
          </a:solidFill>
        </p:spPr>
        <p:txBody>
          <a:bodyPr lIns="91425" tIns="91425" rIns="91425" bIns="91425" anchor="ctr" anchorCtr="0">
            <a:noAutofit/>
          </a:bodyPr>
          <a:lstStyle/>
          <a:p>
            <a:pPr lvl="0"/>
            <a:r>
              <a:rPr lang="en-US" sz="2200" dirty="0">
                <a:solidFill>
                  <a:schemeClr val="bg1"/>
                </a:solidFill>
              </a:rPr>
              <a:t>Books of </a:t>
            </a:r>
            <a:r>
              <a:rPr lang="en-US" sz="2200" dirty="0" smtClean="0">
                <a:solidFill>
                  <a:schemeClr val="bg1"/>
                </a:solidFill>
              </a:rPr>
              <a:t>         Potential </a:t>
            </a:r>
            <a:r>
              <a:rPr lang="en-US" sz="2200" dirty="0">
                <a:solidFill>
                  <a:schemeClr val="bg1"/>
                </a:solidFill>
              </a:rPr>
              <a:t>Interest </a:t>
            </a:r>
            <a:r>
              <a:rPr lang="en-US" sz="2200" dirty="0" smtClean="0">
                <a:solidFill>
                  <a:schemeClr val="bg1"/>
                </a:solidFill>
              </a:rPr>
              <a:t>on     American </a:t>
            </a:r>
            <a:r>
              <a:rPr lang="en-US" sz="2200" dirty="0">
                <a:solidFill>
                  <a:schemeClr val="bg1"/>
                </a:solidFill>
              </a:rPr>
              <a:t>Culture</a:t>
            </a:r>
            <a:endParaRPr lang="en" sz="2200" dirty="0">
              <a:solidFill>
                <a:schemeClr val="bg1"/>
              </a:solidFill>
            </a:endParaRPr>
          </a:p>
        </p:txBody>
      </p:sp>
      <p:sp>
        <p:nvSpPr>
          <p:cNvPr id="7" name="Slide Number Placeholder 1"/>
          <p:cNvSpPr>
            <a:spLocks noGrp="1"/>
          </p:cNvSpPr>
          <p:nvPr>
            <p:ph type="sldNum" idx="12"/>
          </p:nvPr>
        </p:nvSpPr>
        <p:spPr>
          <a:xfrm>
            <a:off x="8289772" y="5703823"/>
            <a:ext cx="548700" cy="524700"/>
          </a:xfrm>
        </p:spPr>
        <p:txBody>
          <a:bodyPr/>
          <a:lstStyle/>
          <a:p>
            <a:pPr lvl="0" algn="ctr" rtl="0">
              <a:spcBef>
                <a:spcPts val="0"/>
              </a:spcBef>
              <a:buNone/>
            </a:pPr>
            <a:fld id="{301D3B6E-46BB-E846-A816-750E5DF3973B}" type="slidenum">
              <a:rPr lang="en" sz="1200" smtClean="0">
                <a:solidFill>
                  <a:srgbClr val="4A86E8"/>
                </a:solidFill>
                <a:latin typeface="Verdana"/>
                <a:ea typeface="Verdana"/>
                <a:cs typeface="Verdana"/>
                <a:sym typeface="Verdana"/>
              </a:rPr>
              <a:t>24</a:t>
            </a:fld>
            <a:endParaRPr lang="en" sz="1200" dirty="0">
              <a:solidFill>
                <a:srgbClr val="4A86E8"/>
              </a:solidFill>
              <a:latin typeface="Verdana"/>
              <a:ea typeface="Verdana"/>
              <a:cs typeface="Verdana"/>
              <a:sym typeface="Verdana"/>
            </a:endParaRPr>
          </a:p>
        </p:txBody>
      </p:sp>
      <p:sp>
        <p:nvSpPr>
          <p:cNvPr id="9" name="Rectangle 8"/>
          <p:cNvSpPr/>
          <p:nvPr/>
        </p:nvSpPr>
        <p:spPr>
          <a:xfrm>
            <a:off x="5112945" y="5843063"/>
            <a:ext cx="2871299" cy="246221"/>
          </a:xfrm>
          <a:prstGeom prst="rect">
            <a:avLst/>
          </a:prstGeom>
        </p:spPr>
        <p:txBody>
          <a:bodyPr wrap="none">
            <a:spAutoFit/>
          </a:bodyPr>
          <a:lstStyle/>
          <a:p>
            <a:r>
              <a:rPr lang="en-US" sz="1000" b="1" i="1" dirty="0">
                <a:solidFill>
                  <a:srgbClr val="4A86E8"/>
                </a:solidFill>
              </a:rPr>
              <a:t>Exploring American Culture</a:t>
            </a:r>
            <a:r>
              <a:rPr lang="en-US" sz="1000" dirty="0">
                <a:solidFill>
                  <a:srgbClr val="4A86E8"/>
                </a:solidFill>
              </a:rPr>
              <a:t>, August 14, 2017</a:t>
            </a:r>
          </a:p>
        </p:txBody>
      </p:sp>
    </p:spTree>
    <p:extLst>
      <p:ext uri="{BB962C8B-B14F-4D97-AF65-F5344CB8AC3E}">
        <p14:creationId xmlns:p14="http://schemas.microsoft.com/office/powerpoint/2010/main" val="113239518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7" name="Shape 77"/>
          <p:cNvSpPr txBox="1">
            <a:spLocks noGrp="1"/>
          </p:cNvSpPr>
          <p:nvPr>
            <p:ph type="body" idx="2"/>
          </p:nvPr>
        </p:nvSpPr>
        <p:spPr>
          <a:xfrm>
            <a:off x="4877722" y="564872"/>
            <a:ext cx="3993562" cy="4926900"/>
          </a:xfrm>
          <a:prstGeom prst="rect">
            <a:avLst/>
          </a:prstGeom>
        </p:spPr>
        <p:txBody>
          <a:bodyPr lIns="91425" tIns="91425" rIns="91425" bIns="91425" anchor="t" anchorCtr="0">
            <a:noAutofit/>
          </a:bodyPr>
          <a:lstStyle/>
          <a:p>
            <a:r>
              <a:rPr lang="en-US" sz="1200" b="1" i="1" dirty="0" smtClean="0"/>
              <a:t>On Confederate Symbols:</a:t>
            </a:r>
            <a:endParaRPr lang="en-US" sz="1200" dirty="0" smtClean="0">
              <a:hlinkClick r:id="rId4"/>
            </a:endParaRPr>
          </a:p>
          <a:p>
            <a:pPr marL="285750" lvl="0" indent="-285750">
              <a:buFont typeface="Arial" charset="0"/>
              <a:buChar char="•"/>
            </a:pPr>
            <a:r>
              <a:rPr lang="en-US" sz="1100" dirty="0" smtClean="0">
                <a:hlinkClick r:id="rId4"/>
              </a:rPr>
              <a:t>The Myth of the Kindlly General Lee. By Adam Server. June 4, 2017. The Atlantic. </a:t>
            </a:r>
          </a:p>
          <a:p>
            <a:pPr marL="285750" lvl="0" indent="-285750">
              <a:buFont typeface="Arial" charset="0"/>
              <a:buChar char="•"/>
            </a:pPr>
            <a:r>
              <a:rPr lang="en-US" sz="1100" dirty="0" smtClean="0">
                <a:hlinkClick r:id="rId5"/>
              </a:rPr>
              <a:t>Robert E. Lee Topples From His Pedestal. By Kevin M. Levin. May 19, 2017. The Atlantic</a:t>
            </a:r>
            <a:endParaRPr lang="en-US" sz="1100" dirty="0" smtClean="0"/>
          </a:p>
          <a:p>
            <a:r>
              <a:rPr lang="en-US" sz="1200" b="1" i="1" dirty="0" smtClean="0"/>
              <a:t>GENERAL INTEREST:</a:t>
            </a:r>
            <a:endParaRPr lang="en-US" sz="1200" dirty="0"/>
          </a:p>
          <a:p>
            <a:pPr marL="285750" indent="-285750">
              <a:lnSpc>
                <a:spcPct val="100000"/>
              </a:lnSpc>
              <a:buFont typeface="Arial" charset="0"/>
              <a:buChar char="•"/>
            </a:pPr>
            <a:r>
              <a:rPr lang="en-US" sz="1100" dirty="0"/>
              <a:t>Talk to fellow USC Trojans and friendly Americans</a:t>
            </a:r>
          </a:p>
          <a:p>
            <a:pPr marL="285750" lvl="0" indent="-285750">
              <a:lnSpc>
                <a:spcPct val="100000"/>
              </a:lnSpc>
              <a:buFont typeface="Arial" charset="0"/>
              <a:buChar char="•"/>
            </a:pPr>
            <a:r>
              <a:rPr lang="en-US" sz="1100" dirty="0" smtClean="0"/>
              <a:t>Read </a:t>
            </a:r>
            <a:r>
              <a:rPr lang="en-US" sz="1100" dirty="0"/>
              <a:t>USA Today</a:t>
            </a:r>
          </a:p>
          <a:p>
            <a:pPr marL="285750" lvl="0" indent="-285750">
              <a:lnSpc>
                <a:spcPct val="100000"/>
              </a:lnSpc>
              <a:buFont typeface="Arial" charset="0"/>
              <a:buChar char="•"/>
            </a:pPr>
            <a:r>
              <a:rPr lang="en-US" sz="1100" dirty="0"/>
              <a:t>Watch an American Experience (PBS) documentary</a:t>
            </a:r>
          </a:p>
          <a:p>
            <a:pPr marL="285750" lvl="0" indent="-285750">
              <a:lnSpc>
                <a:spcPct val="100000"/>
              </a:lnSpc>
              <a:buFont typeface="Arial" charset="0"/>
              <a:buChar char="•"/>
            </a:pPr>
            <a:r>
              <a:rPr lang="en-US" sz="1100" dirty="0"/>
              <a:t>Listen to Left, Right, and Center - KCRW 89.9 FM</a:t>
            </a:r>
          </a:p>
          <a:p>
            <a:pPr marL="285750" lvl="0" indent="-285750">
              <a:lnSpc>
                <a:spcPct val="100000"/>
              </a:lnSpc>
              <a:buFont typeface="Arial" charset="0"/>
              <a:buChar char="•"/>
            </a:pPr>
            <a:r>
              <a:rPr lang="en-US" sz="1100" dirty="0"/>
              <a:t>Listen to Marketplace </a:t>
            </a:r>
            <a:r>
              <a:rPr lang="en-US" sz="1100" dirty="0" smtClean="0"/>
              <a:t>Radio: </a:t>
            </a:r>
            <a:r>
              <a:rPr lang="en-US" sz="1100" u="sng" dirty="0">
                <a:hlinkClick r:id="rId6"/>
              </a:rPr>
              <a:t>http://www.marketplace.org</a:t>
            </a:r>
            <a:r>
              <a:rPr lang="en-US" sz="1100" u="sng" dirty="0" smtClean="0">
                <a:hlinkClick r:id="rId6"/>
              </a:rPr>
              <a:t>/</a:t>
            </a:r>
            <a:endParaRPr lang="en-US" sz="1100" u="sng" dirty="0" smtClean="0"/>
          </a:p>
          <a:p>
            <a:pPr marL="285750" lvl="0" indent="-285750">
              <a:lnSpc>
                <a:spcPct val="100000"/>
              </a:lnSpc>
              <a:buFont typeface="Arial" charset="0"/>
              <a:buChar char="•"/>
            </a:pPr>
            <a:r>
              <a:rPr lang="en-US" sz="1100" dirty="0" smtClean="0"/>
              <a:t>Listen to “This American Life</a:t>
            </a:r>
            <a:r>
              <a:rPr lang="en-US" sz="1100" dirty="0"/>
              <a:t>” </a:t>
            </a:r>
            <a:r>
              <a:rPr lang="en-US" sz="1100" dirty="0" smtClean="0"/>
              <a:t>podcast: </a:t>
            </a:r>
            <a:r>
              <a:rPr lang="en-US" sz="1100" dirty="0" smtClean="0">
                <a:hlinkClick r:id="rId7"/>
              </a:rPr>
              <a:t>https</a:t>
            </a:r>
            <a:r>
              <a:rPr lang="en-US" sz="1100" dirty="0">
                <a:hlinkClick r:id="rId7"/>
              </a:rPr>
              <a:t>://</a:t>
            </a:r>
            <a:r>
              <a:rPr lang="en-US" sz="1100" dirty="0" smtClean="0">
                <a:hlinkClick r:id="rId7"/>
              </a:rPr>
              <a:t>www.thisamericanlife.org/podcast</a:t>
            </a:r>
            <a:r>
              <a:rPr lang="en-US" sz="1100" dirty="0" smtClean="0"/>
              <a:t> </a:t>
            </a:r>
            <a:endParaRPr lang="en-US" sz="1100" dirty="0"/>
          </a:p>
          <a:p>
            <a:r>
              <a:rPr lang="en-US" sz="1400" dirty="0"/>
              <a:t> </a:t>
            </a:r>
          </a:p>
          <a:p>
            <a:pPr marL="582613" lvl="0" indent="-466725">
              <a:buFont typeface="+mj-lt"/>
              <a:buAutoNum type="arabicPeriod"/>
            </a:pPr>
            <a:endParaRPr lang="en-US" sz="1400" dirty="0" smtClean="0"/>
          </a:p>
        </p:txBody>
      </p:sp>
      <p:sp>
        <p:nvSpPr>
          <p:cNvPr id="6" name="Shape 76"/>
          <p:cNvSpPr txBox="1">
            <a:spLocks noGrp="1"/>
          </p:cNvSpPr>
          <p:nvPr>
            <p:ph type="title"/>
          </p:nvPr>
        </p:nvSpPr>
        <p:spPr>
          <a:xfrm>
            <a:off x="405635" y="4286771"/>
            <a:ext cx="3840896" cy="1633652"/>
          </a:xfrm>
          <a:prstGeom prst="rect">
            <a:avLst/>
          </a:prstGeom>
          <a:solidFill>
            <a:srgbClr val="4A86E8">
              <a:alpha val="85000"/>
            </a:srgbClr>
          </a:solidFill>
        </p:spPr>
        <p:txBody>
          <a:bodyPr lIns="91425" tIns="91425" rIns="91425" bIns="91425" anchor="ctr" anchorCtr="0">
            <a:noAutofit/>
          </a:bodyPr>
          <a:lstStyle/>
          <a:p>
            <a:pPr lvl="0"/>
            <a:r>
              <a:rPr lang="en-US" sz="2200" dirty="0">
                <a:solidFill>
                  <a:schemeClr val="bg1"/>
                </a:solidFill>
              </a:rPr>
              <a:t>Recommendations    </a:t>
            </a:r>
            <a:r>
              <a:rPr lang="en-US" sz="2200" dirty="0" smtClean="0">
                <a:solidFill>
                  <a:schemeClr val="bg1"/>
                </a:solidFill>
              </a:rPr>
              <a:t>for Further Exploration</a:t>
            </a:r>
            <a:endParaRPr lang="en" sz="2200" dirty="0">
              <a:solidFill>
                <a:schemeClr val="bg1"/>
              </a:solidFill>
            </a:endParaRPr>
          </a:p>
        </p:txBody>
      </p:sp>
      <p:sp>
        <p:nvSpPr>
          <p:cNvPr id="8" name="Slide Number Placeholder 1"/>
          <p:cNvSpPr>
            <a:spLocks noGrp="1"/>
          </p:cNvSpPr>
          <p:nvPr>
            <p:ph type="sldNum" idx="12"/>
          </p:nvPr>
        </p:nvSpPr>
        <p:spPr>
          <a:xfrm>
            <a:off x="8289772" y="5703823"/>
            <a:ext cx="548700" cy="524700"/>
          </a:xfrm>
        </p:spPr>
        <p:txBody>
          <a:bodyPr/>
          <a:lstStyle/>
          <a:p>
            <a:pPr lvl="0" algn="ctr" rtl="0">
              <a:spcBef>
                <a:spcPts val="0"/>
              </a:spcBef>
              <a:buNone/>
            </a:pPr>
            <a:fld id="{33B440F8-8A4C-6741-8DC9-4F6D76638843}" type="slidenum">
              <a:rPr lang="en" sz="1200" smtClean="0">
                <a:solidFill>
                  <a:srgbClr val="4A86E8"/>
                </a:solidFill>
                <a:latin typeface="Verdana"/>
                <a:ea typeface="Verdana"/>
                <a:cs typeface="Verdana"/>
                <a:sym typeface="Verdana"/>
              </a:rPr>
              <a:t>25</a:t>
            </a:fld>
            <a:endParaRPr lang="en" sz="1200" dirty="0">
              <a:solidFill>
                <a:srgbClr val="4A86E8"/>
              </a:solidFill>
              <a:latin typeface="Verdana"/>
              <a:ea typeface="Verdana"/>
              <a:cs typeface="Verdana"/>
              <a:sym typeface="Verdana"/>
            </a:endParaRPr>
          </a:p>
        </p:txBody>
      </p:sp>
      <p:sp>
        <p:nvSpPr>
          <p:cNvPr id="9" name="Rectangle 8"/>
          <p:cNvSpPr/>
          <p:nvPr/>
        </p:nvSpPr>
        <p:spPr>
          <a:xfrm>
            <a:off x="5112945" y="5843063"/>
            <a:ext cx="2871299" cy="246221"/>
          </a:xfrm>
          <a:prstGeom prst="rect">
            <a:avLst/>
          </a:prstGeom>
        </p:spPr>
        <p:txBody>
          <a:bodyPr wrap="none">
            <a:spAutoFit/>
          </a:bodyPr>
          <a:lstStyle/>
          <a:p>
            <a:r>
              <a:rPr lang="en-US" sz="1000" b="1" i="1" dirty="0">
                <a:solidFill>
                  <a:srgbClr val="4A86E8"/>
                </a:solidFill>
              </a:rPr>
              <a:t>Exploring American Culture</a:t>
            </a:r>
            <a:r>
              <a:rPr lang="en-US" sz="1000" dirty="0">
                <a:solidFill>
                  <a:srgbClr val="4A86E8"/>
                </a:solidFill>
              </a:rPr>
              <a:t>, August 14, 2017</a:t>
            </a:r>
          </a:p>
        </p:txBody>
      </p:sp>
    </p:spTree>
    <p:extLst>
      <p:ext uri="{BB962C8B-B14F-4D97-AF65-F5344CB8AC3E}">
        <p14:creationId xmlns:p14="http://schemas.microsoft.com/office/powerpoint/2010/main" val="179530201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Shape 76"/>
          <p:cNvSpPr txBox="1">
            <a:spLocks noGrp="1"/>
          </p:cNvSpPr>
          <p:nvPr>
            <p:ph type="title"/>
          </p:nvPr>
        </p:nvSpPr>
        <p:spPr>
          <a:xfrm>
            <a:off x="405635" y="4286771"/>
            <a:ext cx="3840896" cy="1633652"/>
          </a:xfrm>
          <a:prstGeom prst="rect">
            <a:avLst/>
          </a:prstGeom>
          <a:solidFill>
            <a:srgbClr val="4A86E8">
              <a:alpha val="85000"/>
            </a:srgbClr>
          </a:solidFill>
        </p:spPr>
        <p:txBody>
          <a:bodyPr lIns="91425" tIns="91425" rIns="91425" bIns="91425" anchor="ctr" anchorCtr="0">
            <a:noAutofit/>
          </a:bodyPr>
          <a:lstStyle/>
          <a:p>
            <a:pPr lvl="0"/>
            <a:r>
              <a:rPr lang="en-US" sz="2200" dirty="0" smtClean="0">
                <a:solidFill>
                  <a:schemeClr val="bg1"/>
                </a:solidFill>
              </a:rPr>
              <a:t>Image Citations</a:t>
            </a:r>
            <a:endParaRPr lang="en" sz="2200" dirty="0">
              <a:solidFill>
                <a:schemeClr val="bg1"/>
              </a:solidFill>
            </a:endParaRPr>
          </a:p>
        </p:txBody>
      </p:sp>
      <p:sp>
        <p:nvSpPr>
          <p:cNvPr id="8" name="Slide Number Placeholder 1"/>
          <p:cNvSpPr>
            <a:spLocks noGrp="1"/>
          </p:cNvSpPr>
          <p:nvPr>
            <p:ph type="sldNum" idx="12"/>
          </p:nvPr>
        </p:nvSpPr>
        <p:spPr>
          <a:xfrm>
            <a:off x="8289772" y="5703823"/>
            <a:ext cx="548700" cy="524700"/>
          </a:xfrm>
        </p:spPr>
        <p:txBody>
          <a:bodyPr/>
          <a:lstStyle/>
          <a:p>
            <a:pPr lvl="0" algn="ctr" rtl="0">
              <a:spcBef>
                <a:spcPts val="0"/>
              </a:spcBef>
              <a:buNone/>
            </a:pPr>
            <a:fld id="{33B440F8-8A4C-6741-8DC9-4F6D76638843}" type="slidenum">
              <a:rPr lang="en" sz="1200" smtClean="0">
                <a:solidFill>
                  <a:srgbClr val="4A86E8"/>
                </a:solidFill>
                <a:latin typeface="Verdana"/>
                <a:ea typeface="Verdana"/>
                <a:cs typeface="Verdana"/>
                <a:sym typeface="Verdana"/>
              </a:rPr>
              <a:t>26</a:t>
            </a:fld>
            <a:endParaRPr lang="en" sz="1200" dirty="0">
              <a:solidFill>
                <a:srgbClr val="4A86E8"/>
              </a:solidFill>
              <a:latin typeface="Verdana"/>
              <a:ea typeface="Verdana"/>
              <a:cs typeface="Verdana"/>
              <a:sym typeface="Verdana"/>
            </a:endParaRPr>
          </a:p>
        </p:txBody>
      </p:sp>
      <p:sp>
        <p:nvSpPr>
          <p:cNvPr id="9" name="Rectangle 8"/>
          <p:cNvSpPr/>
          <p:nvPr/>
        </p:nvSpPr>
        <p:spPr>
          <a:xfrm>
            <a:off x="5112945" y="5843063"/>
            <a:ext cx="2871299" cy="246221"/>
          </a:xfrm>
          <a:prstGeom prst="rect">
            <a:avLst/>
          </a:prstGeom>
        </p:spPr>
        <p:txBody>
          <a:bodyPr wrap="none">
            <a:spAutoFit/>
          </a:bodyPr>
          <a:lstStyle/>
          <a:p>
            <a:r>
              <a:rPr lang="en-US" sz="1000" b="1" i="1" dirty="0">
                <a:solidFill>
                  <a:srgbClr val="4A86E8"/>
                </a:solidFill>
              </a:rPr>
              <a:t>Exploring American Culture</a:t>
            </a:r>
            <a:r>
              <a:rPr lang="en-US" sz="1000" dirty="0">
                <a:solidFill>
                  <a:srgbClr val="4A86E8"/>
                </a:solidFill>
              </a:rPr>
              <a:t>, August 14, 2017</a:t>
            </a:r>
          </a:p>
        </p:txBody>
      </p:sp>
      <p:sp>
        <p:nvSpPr>
          <p:cNvPr id="5" name="Rectangle 4"/>
          <p:cNvSpPr/>
          <p:nvPr/>
        </p:nvSpPr>
        <p:spPr>
          <a:xfrm>
            <a:off x="4773413" y="1160469"/>
            <a:ext cx="4261472" cy="4657685"/>
          </a:xfrm>
          <a:prstGeom prst="rect">
            <a:avLst/>
          </a:prstGeom>
        </p:spPr>
        <p:txBody>
          <a:bodyPr wrap="square">
            <a:spAutoFit/>
          </a:bodyPr>
          <a:lstStyle/>
          <a:p>
            <a:r>
              <a:rPr lang="en-US" sz="1000" baseline="30000" dirty="0">
                <a:solidFill>
                  <a:srgbClr val="4A86E8"/>
                </a:solidFill>
              </a:rPr>
              <a:t>1</a:t>
            </a:r>
            <a:r>
              <a:rPr lang="en-US" sz="1000" dirty="0">
                <a:solidFill>
                  <a:srgbClr val="4A86E8"/>
                </a:solidFill>
              </a:rPr>
              <a:t>Bachman, J. via Reuters (2017, June 4). [Digital image]. Retrieved from </a:t>
            </a:r>
            <a:r>
              <a:rPr lang="en-US" sz="1000" u="sng" dirty="0">
                <a:solidFill>
                  <a:srgbClr val="4A86E8"/>
                </a:solidFill>
                <a:hlinkClick r:id="rId4"/>
              </a:rPr>
              <a:t>https://www.theatlantic.com/politics/archive/2017/06/the-myth-of-the-kindly-general-lee/529038</a:t>
            </a:r>
            <a:r>
              <a:rPr lang="en-US" sz="1000" u="sng" dirty="0" smtClean="0">
                <a:solidFill>
                  <a:srgbClr val="4A86E8"/>
                </a:solidFill>
                <a:hlinkClick r:id="rId4"/>
              </a:rPr>
              <a:t>/</a:t>
            </a:r>
            <a:endParaRPr lang="en-US" sz="1000" u="sng" dirty="0" smtClean="0">
              <a:solidFill>
                <a:srgbClr val="4A86E8"/>
              </a:solidFill>
            </a:endParaRPr>
          </a:p>
          <a:p>
            <a:endParaRPr lang="en-US" sz="1000" u="sng" dirty="0">
              <a:solidFill>
                <a:srgbClr val="4A86E8"/>
              </a:solidFill>
            </a:endParaRPr>
          </a:p>
          <a:p>
            <a:r>
              <a:rPr lang="en-US" sz="1000" baseline="30000" dirty="0" smtClean="0">
                <a:solidFill>
                  <a:srgbClr val="4A86E8"/>
                </a:solidFill>
              </a:rPr>
              <a:t>2</a:t>
            </a:r>
            <a:r>
              <a:rPr lang="en-US" sz="1000" dirty="0" smtClean="0">
                <a:solidFill>
                  <a:srgbClr val="4A86E8"/>
                </a:solidFill>
              </a:rPr>
              <a:t>Photo taken by Eric Roth.</a:t>
            </a:r>
            <a:endParaRPr lang="en-US" sz="1000" baseline="30000" dirty="0" smtClean="0">
              <a:solidFill>
                <a:srgbClr val="4A86E8"/>
              </a:solidFill>
            </a:endParaRPr>
          </a:p>
          <a:p>
            <a:endParaRPr lang="en-US" sz="1000" dirty="0">
              <a:solidFill>
                <a:srgbClr val="4A86E8"/>
              </a:solidFill>
            </a:endParaRPr>
          </a:p>
          <a:p>
            <a:r>
              <a:rPr lang="en-US" sz="1000" baseline="30000" dirty="0">
                <a:solidFill>
                  <a:srgbClr val="4A86E8"/>
                </a:solidFill>
              </a:rPr>
              <a:t>3</a:t>
            </a:r>
            <a:r>
              <a:rPr lang="en-US" sz="1000" dirty="0">
                <a:solidFill>
                  <a:srgbClr val="4A86E8"/>
                </a:solidFill>
              </a:rPr>
              <a:t>Somodevilla, C. via Getty Images (2017, August 15). [White nationalist Richard Spencer, center, and his supporters clash with Virginia State Police in Lee Park after the “Unite the Right” rally was declared an unlawful gathering Aug. 12 in Charlottesville.]. Retrieved from </a:t>
            </a:r>
            <a:r>
              <a:rPr lang="en-US" sz="1000" dirty="0">
                <a:solidFill>
                  <a:srgbClr val="4A86E8"/>
                </a:solidFill>
                <a:hlinkClick r:id="rId5"/>
              </a:rPr>
              <a:t>https://www.washingtonpost.com/news/grade-point/wp/2017/08/15/texas-am-cancels-white-lives-matter-rally-planned-for-sept-11/?utm_term=.</a:t>
            </a:r>
            <a:r>
              <a:rPr lang="en-US" sz="1000" dirty="0" smtClean="0">
                <a:solidFill>
                  <a:srgbClr val="4A86E8"/>
                </a:solidFill>
                <a:hlinkClick r:id="rId5"/>
              </a:rPr>
              <a:t>0e4016ac7316</a:t>
            </a:r>
            <a:endParaRPr lang="en-US" sz="1000" dirty="0">
              <a:solidFill>
                <a:srgbClr val="4A86E8"/>
              </a:solidFill>
            </a:endParaRPr>
          </a:p>
          <a:p>
            <a:endParaRPr lang="en-US" sz="1000" baseline="30000" dirty="0" smtClean="0">
              <a:solidFill>
                <a:srgbClr val="4A86E8"/>
              </a:solidFill>
            </a:endParaRPr>
          </a:p>
          <a:p>
            <a:r>
              <a:rPr lang="en-US" sz="1000" baseline="30000" dirty="0" smtClean="0">
                <a:solidFill>
                  <a:srgbClr val="4A86E8"/>
                </a:solidFill>
              </a:rPr>
              <a:t>4</a:t>
            </a:r>
            <a:r>
              <a:rPr lang="en-US" sz="1000" dirty="0" smtClean="0">
                <a:solidFill>
                  <a:srgbClr val="4A86E8"/>
                </a:solidFill>
              </a:rPr>
              <a:t>Alvarez</a:t>
            </a:r>
            <a:r>
              <a:rPr lang="en-US" sz="1000" dirty="0">
                <a:solidFill>
                  <a:srgbClr val="4A86E8"/>
                </a:solidFill>
              </a:rPr>
              <a:t>, A. via News2Share. (2017, August 13). [White nationalists carry torches around a statue of Thomas Jefferson on the grounds of the University of Virginia, on the eve of a planned Unite The Right rally in Charlottesville, Va., Aug. 11, 2017.]. Retrieved from </a:t>
            </a:r>
            <a:r>
              <a:rPr lang="en-US" sz="1000" dirty="0">
                <a:solidFill>
                  <a:srgbClr val="4A86E8"/>
                </a:solidFill>
                <a:hlinkClick r:id="rId6"/>
              </a:rPr>
              <a:t>http://</a:t>
            </a:r>
            <a:r>
              <a:rPr lang="en-US" sz="1000" dirty="0" smtClean="0">
                <a:solidFill>
                  <a:srgbClr val="4A86E8"/>
                </a:solidFill>
                <a:hlinkClick r:id="rId6"/>
              </a:rPr>
              <a:t>abcnews.go.com/US/unite-rally-virginia-sparks-counterprotests-state-emergency/story?id=49176243</a:t>
            </a:r>
            <a:endParaRPr lang="en-US" sz="1000" dirty="0">
              <a:solidFill>
                <a:srgbClr val="4A86E8"/>
              </a:solidFill>
            </a:endParaRPr>
          </a:p>
          <a:p>
            <a:endParaRPr lang="en-US" sz="1000" baseline="30000" dirty="0" smtClean="0">
              <a:solidFill>
                <a:srgbClr val="4A86E8"/>
              </a:solidFill>
            </a:endParaRPr>
          </a:p>
          <a:p>
            <a:r>
              <a:rPr lang="en-US" sz="1000" baseline="30000" dirty="0" smtClean="0">
                <a:solidFill>
                  <a:srgbClr val="4A86E8"/>
                </a:solidFill>
              </a:rPr>
              <a:t>5</a:t>
            </a:r>
            <a:r>
              <a:rPr lang="en-US" sz="1000" dirty="0" smtClean="0">
                <a:solidFill>
                  <a:srgbClr val="4A86E8"/>
                </a:solidFill>
              </a:rPr>
              <a:t>[President </a:t>
            </a:r>
            <a:r>
              <a:rPr lang="en-US" sz="1000" dirty="0">
                <a:solidFill>
                  <a:srgbClr val="4A86E8"/>
                </a:solidFill>
              </a:rPr>
              <a:t>Obama smiling in the James S. Brady Press Briefing Room at the White House]. (2017, January 9). Retrieved from </a:t>
            </a:r>
            <a:r>
              <a:rPr lang="en-US" sz="1000" dirty="0">
                <a:solidFill>
                  <a:srgbClr val="4A86E8"/>
                </a:solidFill>
                <a:hlinkClick r:id="rId7"/>
              </a:rPr>
              <a:t>https://</a:t>
            </a:r>
            <a:r>
              <a:rPr lang="en-US" sz="1000" dirty="0" smtClean="0">
                <a:solidFill>
                  <a:srgbClr val="4A86E8"/>
                </a:solidFill>
                <a:hlinkClick r:id="rId7"/>
              </a:rPr>
              <a:t>media3.s-nbcnews.com/j/newscms/2017_02/1859796/170109-obama-laugh-rhk-1946p_a6d8a46ebcff0a60429bad850acfb146.nbcnews-fp-1200-800.jpg</a:t>
            </a:r>
            <a:endParaRPr lang="en-US" sz="1000" dirty="0">
              <a:solidFill>
                <a:srgbClr val="4A86E8"/>
              </a:solidFill>
            </a:endParaRPr>
          </a:p>
          <a:p>
            <a:endParaRPr lang="en-US" sz="1000" baseline="30000" dirty="0" smtClean="0">
              <a:solidFill>
                <a:srgbClr val="4A86E8"/>
              </a:solidFill>
            </a:endParaRPr>
          </a:p>
          <a:p>
            <a:r>
              <a:rPr lang="en-US" sz="1000" baseline="30000" dirty="0" smtClean="0">
                <a:solidFill>
                  <a:srgbClr val="4A86E8"/>
                </a:solidFill>
              </a:rPr>
              <a:t>6</a:t>
            </a:r>
            <a:r>
              <a:rPr lang="en-US" sz="1000" dirty="0" smtClean="0">
                <a:solidFill>
                  <a:srgbClr val="4A86E8"/>
                </a:solidFill>
              </a:rPr>
              <a:t>Schoeller</a:t>
            </a:r>
            <a:r>
              <a:rPr lang="en-US" sz="1000" dirty="0">
                <a:solidFill>
                  <a:srgbClr val="4A86E8"/>
                </a:solidFill>
              </a:rPr>
              <a:t>, M. for Time. (2015). [Donald Trump]. Retrieved from </a:t>
            </a:r>
            <a:r>
              <a:rPr lang="en-US" sz="1000" dirty="0">
                <a:solidFill>
                  <a:srgbClr val="4A86E8"/>
                </a:solidFill>
                <a:hlinkClick r:id="rId8"/>
              </a:rPr>
              <a:t>http://time.com/time-person-of-the-year-2015-runner-up-donald-trump</a:t>
            </a:r>
            <a:r>
              <a:rPr lang="en-US" sz="1000" dirty="0" smtClean="0">
                <a:solidFill>
                  <a:srgbClr val="4A86E8"/>
                </a:solidFill>
                <a:hlinkClick r:id="rId8"/>
              </a:rPr>
              <a:t>/</a:t>
            </a:r>
            <a:endParaRPr lang="en-US" sz="1000" dirty="0">
              <a:solidFill>
                <a:srgbClr val="4A86E8"/>
              </a:solidFill>
            </a:endParaRPr>
          </a:p>
          <a:p>
            <a:endParaRPr lang="en-US" sz="1000" baseline="30000" dirty="0" smtClean="0">
              <a:solidFill>
                <a:srgbClr val="4A86E8"/>
              </a:solidFill>
            </a:endParaRPr>
          </a:p>
          <a:p>
            <a:r>
              <a:rPr lang="en-US" sz="1000" dirty="0"/>
              <a:t> </a:t>
            </a:r>
          </a:p>
          <a:p>
            <a:endParaRPr lang="en-US" sz="1000" dirty="0">
              <a:solidFill>
                <a:srgbClr val="4A86E8"/>
              </a:solidFill>
              <a:latin typeface="Verdana" charset="0"/>
              <a:ea typeface="Verdana" charset="0"/>
              <a:cs typeface="Verdana" charset="0"/>
            </a:endParaRPr>
          </a:p>
        </p:txBody>
      </p:sp>
    </p:spTree>
    <p:extLst>
      <p:ext uri="{BB962C8B-B14F-4D97-AF65-F5344CB8AC3E}">
        <p14:creationId xmlns:p14="http://schemas.microsoft.com/office/powerpoint/2010/main" val="19102080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Shape 76"/>
          <p:cNvSpPr txBox="1">
            <a:spLocks noGrp="1"/>
          </p:cNvSpPr>
          <p:nvPr>
            <p:ph type="title"/>
          </p:nvPr>
        </p:nvSpPr>
        <p:spPr>
          <a:xfrm>
            <a:off x="405635" y="4286771"/>
            <a:ext cx="3840896" cy="1633652"/>
          </a:xfrm>
          <a:prstGeom prst="rect">
            <a:avLst/>
          </a:prstGeom>
          <a:solidFill>
            <a:srgbClr val="4A86E8">
              <a:alpha val="85000"/>
            </a:srgbClr>
          </a:solidFill>
        </p:spPr>
        <p:txBody>
          <a:bodyPr lIns="91425" tIns="91425" rIns="91425" bIns="91425" anchor="ctr" anchorCtr="0">
            <a:noAutofit/>
          </a:bodyPr>
          <a:lstStyle/>
          <a:p>
            <a:pPr lvl="0"/>
            <a:r>
              <a:rPr lang="en-US" sz="2200" dirty="0" smtClean="0">
                <a:solidFill>
                  <a:schemeClr val="bg1"/>
                </a:solidFill>
              </a:rPr>
              <a:t>Image Citations</a:t>
            </a:r>
            <a:endParaRPr lang="en" sz="2200" dirty="0">
              <a:solidFill>
                <a:schemeClr val="bg1"/>
              </a:solidFill>
            </a:endParaRPr>
          </a:p>
        </p:txBody>
      </p:sp>
      <p:sp>
        <p:nvSpPr>
          <p:cNvPr id="8" name="Slide Number Placeholder 1"/>
          <p:cNvSpPr>
            <a:spLocks noGrp="1"/>
          </p:cNvSpPr>
          <p:nvPr>
            <p:ph type="sldNum" idx="12"/>
          </p:nvPr>
        </p:nvSpPr>
        <p:spPr>
          <a:xfrm>
            <a:off x="8289772" y="5703823"/>
            <a:ext cx="548700" cy="524700"/>
          </a:xfrm>
        </p:spPr>
        <p:txBody>
          <a:bodyPr/>
          <a:lstStyle/>
          <a:p>
            <a:pPr lvl="0" algn="ctr" rtl="0">
              <a:spcBef>
                <a:spcPts val="0"/>
              </a:spcBef>
              <a:buNone/>
            </a:pPr>
            <a:fld id="{33B440F8-8A4C-6741-8DC9-4F6D76638843}" type="slidenum">
              <a:rPr lang="en" sz="1200" smtClean="0">
                <a:solidFill>
                  <a:srgbClr val="4A86E8"/>
                </a:solidFill>
                <a:latin typeface="Verdana"/>
                <a:ea typeface="Verdana"/>
                <a:cs typeface="Verdana"/>
                <a:sym typeface="Verdana"/>
              </a:rPr>
              <a:t>27</a:t>
            </a:fld>
            <a:endParaRPr lang="en" sz="1200" dirty="0">
              <a:solidFill>
                <a:srgbClr val="4A86E8"/>
              </a:solidFill>
              <a:latin typeface="Verdana"/>
              <a:ea typeface="Verdana"/>
              <a:cs typeface="Verdana"/>
              <a:sym typeface="Verdana"/>
            </a:endParaRPr>
          </a:p>
        </p:txBody>
      </p:sp>
      <p:sp>
        <p:nvSpPr>
          <p:cNvPr id="9" name="Rectangle 8"/>
          <p:cNvSpPr/>
          <p:nvPr/>
        </p:nvSpPr>
        <p:spPr>
          <a:xfrm>
            <a:off x="5112945" y="5843063"/>
            <a:ext cx="2871299" cy="246221"/>
          </a:xfrm>
          <a:prstGeom prst="rect">
            <a:avLst/>
          </a:prstGeom>
        </p:spPr>
        <p:txBody>
          <a:bodyPr wrap="none">
            <a:spAutoFit/>
          </a:bodyPr>
          <a:lstStyle/>
          <a:p>
            <a:r>
              <a:rPr lang="en-US" sz="1000" b="1" i="1" dirty="0">
                <a:solidFill>
                  <a:srgbClr val="4A86E8"/>
                </a:solidFill>
              </a:rPr>
              <a:t>Exploring American Culture</a:t>
            </a:r>
            <a:r>
              <a:rPr lang="en-US" sz="1000" dirty="0">
                <a:solidFill>
                  <a:srgbClr val="4A86E8"/>
                </a:solidFill>
              </a:rPr>
              <a:t>, August 14, 2017</a:t>
            </a:r>
          </a:p>
        </p:txBody>
      </p:sp>
      <p:sp>
        <p:nvSpPr>
          <p:cNvPr id="5" name="Rectangle 4"/>
          <p:cNvSpPr/>
          <p:nvPr/>
        </p:nvSpPr>
        <p:spPr>
          <a:xfrm>
            <a:off x="4773413" y="1054577"/>
            <a:ext cx="4261472" cy="5529719"/>
          </a:xfrm>
          <a:prstGeom prst="rect">
            <a:avLst/>
          </a:prstGeom>
        </p:spPr>
        <p:txBody>
          <a:bodyPr wrap="square">
            <a:spAutoFit/>
          </a:bodyPr>
          <a:lstStyle/>
          <a:p>
            <a:r>
              <a:rPr lang="en-US" sz="1000" baseline="30000" dirty="0">
                <a:solidFill>
                  <a:srgbClr val="4A86E8"/>
                </a:solidFill>
              </a:rPr>
              <a:t>7</a:t>
            </a:r>
            <a:r>
              <a:rPr lang="en-US" sz="1000" dirty="0">
                <a:solidFill>
                  <a:srgbClr val="4A86E8"/>
                </a:solidFill>
              </a:rPr>
              <a:t>[Times Square, NYC]. (2013, December 16). Retrieved from </a:t>
            </a:r>
            <a:r>
              <a:rPr lang="en-US" sz="1000" dirty="0">
                <a:solidFill>
                  <a:srgbClr val="4A86E8"/>
                </a:solidFill>
                <a:hlinkClick r:id="rId4"/>
              </a:rPr>
              <a:t>http://www.wallpaperup.com/197406/Times_Square_new_york_usa_city_cities_neon_lights_traffic_crowd_people_o.html</a:t>
            </a:r>
            <a:endParaRPr lang="en-US" sz="1000" dirty="0">
              <a:solidFill>
                <a:srgbClr val="4A86E8"/>
              </a:solidFill>
            </a:endParaRPr>
          </a:p>
          <a:p>
            <a:endParaRPr lang="en-US" sz="1000" baseline="30000" dirty="0"/>
          </a:p>
          <a:p>
            <a:r>
              <a:rPr lang="en-US" sz="1000" baseline="30000" dirty="0" smtClean="0">
                <a:solidFill>
                  <a:srgbClr val="4A86E8"/>
                </a:solidFill>
              </a:rPr>
              <a:t>8</a:t>
            </a:r>
            <a:r>
              <a:rPr lang="en-US" sz="1000" dirty="0" smtClean="0">
                <a:solidFill>
                  <a:srgbClr val="4A86E8"/>
                </a:solidFill>
              </a:rPr>
              <a:t>ForestWander </a:t>
            </a:r>
            <a:r>
              <a:rPr lang="en-US" sz="1000" dirty="0">
                <a:solidFill>
                  <a:srgbClr val="4A86E8"/>
                </a:solidFill>
              </a:rPr>
              <a:t>Nature Photography. (2008, June 18). [An abandoned Methodist church in the Monongahela Forest just north of Marlinton, West Virginia.]. Retrieved from </a:t>
            </a:r>
            <a:r>
              <a:rPr lang="en-US" sz="1000" dirty="0">
                <a:solidFill>
                  <a:srgbClr val="4A86E8"/>
                </a:solidFill>
                <a:hlinkClick r:id="rId5"/>
              </a:rPr>
              <a:t>http://www.forestwander.com/news/2008/06/18/forestwander-little-country-church-choosen-for-rounder-records-cd-cover</a:t>
            </a:r>
            <a:r>
              <a:rPr lang="en-US" sz="1000" dirty="0" smtClean="0">
                <a:solidFill>
                  <a:srgbClr val="4A86E8"/>
                </a:solidFill>
                <a:hlinkClick r:id="rId5"/>
              </a:rPr>
              <a:t>/</a:t>
            </a:r>
            <a:endParaRPr lang="en-US" sz="1000" dirty="0" smtClean="0">
              <a:solidFill>
                <a:srgbClr val="4A86E8"/>
              </a:solidFill>
            </a:endParaRPr>
          </a:p>
          <a:p>
            <a:endParaRPr lang="en-US" sz="1000" dirty="0">
              <a:solidFill>
                <a:srgbClr val="4A86E8"/>
              </a:solidFill>
            </a:endParaRPr>
          </a:p>
          <a:p>
            <a:r>
              <a:rPr lang="en-US" sz="1000" baseline="30000" dirty="0">
                <a:solidFill>
                  <a:srgbClr val="4A86E8"/>
                </a:solidFill>
              </a:rPr>
              <a:t>9</a:t>
            </a:r>
            <a:r>
              <a:rPr lang="en-US" sz="1000" dirty="0">
                <a:solidFill>
                  <a:srgbClr val="4A86E8"/>
                </a:solidFill>
              </a:rPr>
              <a:t>Advertisement courtesy of </a:t>
            </a:r>
            <a:r>
              <a:rPr lang="en-US" sz="1000" dirty="0" smtClean="0">
                <a:solidFill>
                  <a:srgbClr val="4A86E8"/>
                </a:solidFill>
              </a:rPr>
              <a:t>McDonald’s</a:t>
            </a:r>
          </a:p>
          <a:p>
            <a:endParaRPr lang="en-US" sz="1000" dirty="0">
              <a:solidFill>
                <a:srgbClr val="4A86E8"/>
              </a:solidFill>
            </a:endParaRPr>
          </a:p>
          <a:p>
            <a:r>
              <a:rPr lang="en-US" sz="1000" baseline="30000" dirty="0">
                <a:solidFill>
                  <a:srgbClr val="4A86E8"/>
                </a:solidFill>
              </a:rPr>
              <a:t>10</a:t>
            </a:r>
            <a:r>
              <a:rPr lang="en-US" sz="1000" dirty="0">
                <a:solidFill>
                  <a:srgbClr val="4A86E8"/>
                </a:solidFill>
              </a:rPr>
              <a:t>Warner Bros. Pictures. (2017). [Wonder Woman (2017) movie poster]. Retrieved from </a:t>
            </a:r>
            <a:r>
              <a:rPr lang="en-US" sz="1000" dirty="0">
                <a:solidFill>
                  <a:srgbClr val="4A86E8"/>
                </a:solidFill>
                <a:hlinkClick r:id="rId6"/>
              </a:rPr>
              <a:t>https://en.wikipedia.org/wiki/Wonder_Woman_(2017_film</a:t>
            </a:r>
            <a:r>
              <a:rPr lang="en-US" sz="1000" dirty="0" smtClean="0">
                <a:solidFill>
                  <a:srgbClr val="4A86E8"/>
                </a:solidFill>
                <a:hlinkClick r:id="rId6"/>
              </a:rPr>
              <a:t>)</a:t>
            </a:r>
            <a:endParaRPr lang="en-US" sz="1000" dirty="0" smtClean="0">
              <a:solidFill>
                <a:srgbClr val="4A86E8"/>
              </a:solidFill>
            </a:endParaRPr>
          </a:p>
          <a:p>
            <a:endParaRPr lang="en-US" sz="1000" dirty="0">
              <a:solidFill>
                <a:srgbClr val="4A86E8"/>
              </a:solidFill>
            </a:endParaRPr>
          </a:p>
          <a:p>
            <a:r>
              <a:rPr lang="en-US" sz="1000" baseline="30000" dirty="0">
                <a:solidFill>
                  <a:srgbClr val="4A86E8"/>
                </a:solidFill>
              </a:rPr>
              <a:t>11</a:t>
            </a:r>
            <a:r>
              <a:rPr lang="en-US" sz="1000" dirty="0">
                <a:solidFill>
                  <a:srgbClr val="4A86E8"/>
                </a:solidFill>
              </a:rPr>
              <a:t>Mazur, K. via Getty Images. (2017, February 13). [</a:t>
            </a:r>
            <a:r>
              <a:rPr lang="en-US" sz="1000" dirty="0" err="1">
                <a:solidFill>
                  <a:srgbClr val="4A86E8"/>
                </a:solidFill>
              </a:rPr>
              <a:t>Beyonce</a:t>
            </a:r>
            <a:r>
              <a:rPr lang="en-US" sz="1000" dirty="0">
                <a:solidFill>
                  <a:srgbClr val="4A86E8"/>
                </a:solidFill>
              </a:rPr>
              <a:t> at the 2017 Grammy Awards ceremony]. Retrieved from </a:t>
            </a:r>
            <a:r>
              <a:rPr lang="en-US" sz="1000" dirty="0">
                <a:solidFill>
                  <a:srgbClr val="4A86E8"/>
                </a:solidFill>
                <a:hlinkClick r:id="rId7"/>
              </a:rPr>
              <a:t>http://</a:t>
            </a:r>
            <a:r>
              <a:rPr lang="en-US" sz="1000" dirty="0" smtClean="0">
                <a:solidFill>
                  <a:srgbClr val="4A86E8"/>
                </a:solidFill>
                <a:hlinkClick r:id="rId7"/>
              </a:rPr>
              <a:t>www.rollingstone.com/music/news/5-reasons-why-adele-won-album-of-the-year-instead-of-beyonce-w466751</a:t>
            </a:r>
            <a:endParaRPr lang="en-US" sz="1000" dirty="0" smtClean="0">
              <a:solidFill>
                <a:srgbClr val="4A86E8"/>
              </a:solidFill>
            </a:endParaRPr>
          </a:p>
          <a:p>
            <a:endParaRPr lang="en-US" sz="1000" dirty="0">
              <a:solidFill>
                <a:srgbClr val="4A86E8"/>
              </a:solidFill>
            </a:endParaRPr>
          </a:p>
          <a:p>
            <a:r>
              <a:rPr lang="en-US" sz="1000" baseline="30000" dirty="0">
                <a:solidFill>
                  <a:srgbClr val="4A86E8"/>
                </a:solidFill>
              </a:rPr>
              <a:t>12</a:t>
            </a:r>
            <a:r>
              <a:rPr lang="en-US" sz="1000" i="1" dirty="0">
                <a:solidFill>
                  <a:srgbClr val="4A86E8"/>
                </a:solidFill>
              </a:rPr>
              <a:t>Mad Men</a:t>
            </a:r>
            <a:r>
              <a:rPr lang="en-US" sz="1000" dirty="0">
                <a:solidFill>
                  <a:srgbClr val="4A86E8"/>
                </a:solidFill>
              </a:rPr>
              <a:t> logo courtesy of </a:t>
            </a:r>
            <a:r>
              <a:rPr lang="en-US" sz="1000" dirty="0" smtClean="0">
                <a:solidFill>
                  <a:srgbClr val="4A86E8"/>
                </a:solidFill>
              </a:rPr>
              <a:t>AMC</a:t>
            </a:r>
          </a:p>
          <a:p>
            <a:endParaRPr lang="en-US" sz="1000" dirty="0">
              <a:solidFill>
                <a:srgbClr val="4A86E8"/>
              </a:solidFill>
            </a:endParaRPr>
          </a:p>
          <a:p>
            <a:r>
              <a:rPr lang="en-US" sz="1000" baseline="30000" dirty="0">
                <a:solidFill>
                  <a:srgbClr val="4A86E8"/>
                </a:solidFill>
              </a:rPr>
              <a:t>13</a:t>
            </a:r>
            <a:r>
              <a:rPr lang="en-US" sz="1000" dirty="0">
                <a:solidFill>
                  <a:srgbClr val="4A86E8"/>
                </a:solidFill>
              </a:rPr>
              <a:t>Logo courtesy of </a:t>
            </a:r>
            <a:r>
              <a:rPr lang="en-US" sz="1000" dirty="0" smtClean="0">
                <a:solidFill>
                  <a:srgbClr val="4A86E8"/>
                </a:solidFill>
              </a:rPr>
              <a:t>Facebook</a:t>
            </a:r>
          </a:p>
          <a:p>
            <a:endParaRPr lang="en-US" sz="1000" dirty="0">
              <a:solidFill>
                <a:srgbClr val="4A86E8"/>
              </a:solidFill>
            </a:endParaRPr>
          </a:p>
          <a:p>
            <a:r>
              <a:rPr lang="en-US" sz="1000" baseline="30000" dirty="0">
                <a:solidFill>
                  <a:srgbClr val="4A86E8"/>
                </a:solidFill>
              </a:rPr>
              <a:t>14</a:t>
            </a:r>
            <a:r>
              <a:rPr lang="en-US" sz="1000" dirty="0">
                <a:solidFill>
                  <a:srgbClr val="4A86E8"/>
                </a:solidFill>
              </a:rPr>
              <a:t>Rathbun, G. for AP. (2016, November 25). [Crowded check-out lines at Walmart]. Retrieved from </a:t>
            </a:r>
            <a:r>
              <a:rPr lang="en-US" sz="1000" dirty="0">
                <a:solidFill>
                  <a:srgbClr val="4A86E8"/>
                </a:solidFill>
                <a:hlinkClick r:id="rId8"/>
              </a:rPr>
              <a:t>https://www.usatoday.com/story/money/nation-now/2016/11/25/shop-til-you-drop-black-friday-full-swing-across-country/94412948</a:t>
            </a:r>
            <a:r>
              <a:rPr lang="en-US" sz="1000" dirty="0" smtClean="0">
                <a:solidFill>
                  <a:srgbClr val="4A86E8"/>
                </a:solidFill>
                <a:hlinkClick r:id="rId8"/>
              </a:rPr>
              <a:t>/</a:t>
            </a:r>
            <a:endParaRPr lang="en-US" sz="1000" dirty="0" smtClean="0">
              <a:solidFill>
                <a:srgbClr val="4A86E8"/>
              </a:solidFill>
            </a:endParaRPr>
          </a:p>
          <a:p>
            <a:endParaRPr lang="en-US" sz="1000" dirty="0">
              <a:solidFill>
                <a:srgbClr val="4A86E8"/>
              </a:solidFill>
            </a:endParaRPr>
          </a:p>
          <a:p>
            <a:r>
              <a:rPr lang="en-US" sz="1000" dirty="0" smtClean="0">
                <a:solidFill>
                  <a:srgbClr val="4A86E8"/>
                </a:solidFill>
              </a:rPr>
              <a:t> </a:t>
            </a:r>
            <a:endParaRPr lang="en-US" sz="1000" dirty="0">
              <a:solidFill>
                <a:srgbClr val="4A86E8"/>
              </a:solidFill>
            </a:endParaRPr>
          </a:p>
          <a:p>
            <a:endParaRPr lang="en-US" sz="1000" dirty="0"/>
          </a:p>
          <a:p>
            <a:endParaRPr lang="en-US" sz="1000" baseline="30000" dirty="0" smtClean="0"/>
          </a:p>
          <a:p>
            <a:r>
              <a:rPr lang="en-US" sz="1000" dirty="0"/>
              <a:t> </a:t>
            </a:r>
          </a:p>
          <a:p>
            <a:endParaRPr lang="en-US" sz="1000" dirty="0">
              <a:solidFill>
                <a:srgbClr val="4A86E8"/>
              </a:solidFill>
              <a:latin typeface="Verdana" charset="0"/>
              <a:ea typeface="Verdana" charset="0"/>
              <a:cs typeface="Verdana" charset="0"/>
            </a:endParaRPr>
          </a:p>
        </p:txBody>
      </p:sp>
    </p:spTree>
    <p:extLst>
      <p:ext uri="{BB962C8B-B14F-4D97-AF65-F5344CB8AC3E}">
        <p14:creationId xmlns:p14="http://schemas.microsoft.com/office/powerpoint/2010/main" val="187100470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Shape 76"/>
          <p:cNvSpPr txBox="1">
            <a:spLocks noGrp="1"/>
          </p:cNvSpPr>
          <p:nvPr>
            <p:ph type="title"/>
          </p:nvPr>
        </p:nvSpPr>
        <p:spPr>
          <a:xfrm>
            <a:off x="405635" y="4286771"/>
            <a:ext cx="3840896" cy="1633652"/>
          </a:xfrm>
          <a:prstGeom prst="rect">
            <a:avLst/>
          </a:prstGeom>
          <a:solidFill>
            <a:srgbClr val="4A86E8">
              <a:alpha val="85000"/>
            </a:srgbClr>
          </a:solidFill>
        </p:spPr>
        <p:txBody>
          <a:bodyPr lIns="91425" tIns="91425" rIns="91425" bIns="91425" anchor="ctr" anchorCtr="0">
            <a:noAutofit/>
          </a:bodyPr>
          <a:lstStyle/>
          <a:p>
            <a:pPr lvl="0"/>
            <a:r>
              <a:rPr lang="en-US" sz="2200" dirty="0" smtClean="0">
                <a:solidFill>
                  <a:schemeClr val="bg1"/>
                </a:solidFill>
              </a:rPr>
              <a:t>Image Citations</a:t>
            </a:r>
            <a:endParaRPr lang="en" sz="2200" dirty="0">
              <a:solidFill>
                <a:schemeClr val="bg1"/>
              </a:solidFill>
            </a:endParaRPr>
          </a:p>
        </p:txBody>
      </p:sp>
      <p:sp>
        <p:nvSpPr>
          <p:cNvPr id="8" name="Slide Number Placeholder 1"/>
          <p:cNvSpPr>
            <a:spLocks noGrp="1"/>
          </p:cNvSpPr>
          <p:nvPr>
            <p:ph type="sldNum" idx="12"/>
          </p:nvPr>
        </p:nvSpPr>
        <p:spPr>
          <a:xfrm>
            <a:off x="8289772" y="5703823"/>
            <a:ext cx="548700" cy="524700"/>
          </a:xfrm>
        </p:spPr>
        <p:txBody>
          <a:bodyPr/>
          <a:lstStyle/>
          <a:p>
            <a:pPr lvl="0" algn="ctr" rtl="0">
              <a:spcBef>
                <a:spcPts val="0"/>
              </a:spcBef>
              <a:buNone/>
            </a:pPr>
            <a:fld id="{33B440F8-8A4C-6741-8DC9-4F6D76638843}" type="slidenum">
              <a:rPr lang="en" sz="1200" smtClean="0">
                <a:solidFill>
                  <a:srgbClr val="4A86E8"/>
                </a:solidFill>
                <a:latin typeface="Verdana"/>
                <a:ea typeface="Verdana"/>
                <a:cs typeface="Verdana"/>
                <a:sym typeface="Verdana"/>
              </a:rPr>
              <a:t>28</a:t>
            </a:fld>
            <a:endParaRPr lang="en" sz="1200" dirty="0">
              <a:solidFill>
                <a:srgbClr val="4A86E8"/>
              </a:solidFill>
              <a:latin typeface="Verdana"/>
              <a:ea typeface="Verdana"/>
              <a:cs typeface="Verdana"/>
              <a:sym typeface="Verdana"/>
            </a:endParaRPr>
          </a:p>
        </p:txBody>
      </p:sp>
      <p:sp>
        <p:nvSpPr>
          <p:cNvPr id="9" name="Rectangle 8"/>
          <p:cNvSpPr/>
          <p:nvPr/>
        </p:nvSpPr>
        <p:spPr>
          <a:xfrm>
            <a:off x="5112945" y="5843063"/>
            <a:ext cx="2871299" cy="246221"/>
          </a:xfrm>
          <a:prstGeom prst="rect">
            <a:avLst/>
          </a:prstGeom>
        </p:spPr>
        <p:txBody>
          <a:bodyPr wrap="none">
            <a:spAutoFit/>
          </a:bodyPr>
          <a:lstStyle/>
          <a:p>
            <a:r>
              <a:rPr lang="en-US" sz="1000" b="1" i="1" dirty="0">
                <a:solidFill>
                  <a:srgbClr val="4A86E8"/>
                </a:solidFill>
              </a:rPr>
              <a:t>Exploring American Culture</a:t>
            </a:r>
            <a:r>
              <a:rPr lang="en-US" sz="1000" dirty="0">
                <a:solidFill>
                  <a:srgbClr val="4A86E8"/>
                </a:solidFill>
              </a:rPr>
              <a:t>, August 14, 2017</a:t>
            </a:r>
          </a:p>
        </p:txBody>
      </p:sp>
      <p:sp>
        <p:nvSpPr>
          <p:cNvPr id="5" name="Rectangle 4"/>
          <p:cNvSpPr/>
          <p:nvPr/>
        </p:nvSpPr>
        <p:spPr>
          <a:xfrm>
            <a:off x="4773413" y="1054577"/>
            <a:ext cx="4261472" cy="4862870"/>
          </a:xfrm>
          <a:prstGeom prst="rect">
            <a:avLst/>
          </a:prstGeom>
        </p:spPr>
        <p:txBody>
          <a:bodyPr wrap="square">
            <a:spAutoFit/>
          </a:bodyPr>
          <a:lstStyle/>
          <a:p>
            <a:r>
              <a:rPr lang="en-US" sz="1000" baseline="30000" dirty="0">
                <a:solidFill>
                  <a:srgbClr val="4A86E8"/>
                </a:solidFill>
              </a:rPr>
              <a:t>15</a:t>
            </a:r>
            <a:r>
              <a:rPr lang="en-US" sz="1000" dirty="0">
                <a:solidFill>
                  <a:srgbClr val="4A86E8"/>
                </a:solidFill>
              </a:rPr>
              <a:t>Advertisement courtesy of Apple Inc.</a:t>
            </a:r>
          </a:p>
          <a:p>
            <a:endParaRPr lang="en-US" sz="1000" baseline="30000" dirty="0" smtClean="0">
              <a:solidFill>
                <a:srgbClr val="4A86E8"/>
              </a:solidFill>
            </a:endParaRPr>
          </a:p>
          <a:p>
            <a:r>
              <a:rPr lang="en-US" sz="1000" baseline="30000" dirty="0" smtClean="0">
                <a:solidFill>
                  <a:srgbClr val="4A86E8"/>
                </a:solidFill>
              </a:rPr>
              <a:t>16</a:t>
            </a:r>
            <a:r>
              <a:rPr lang="en-US" sz="1000" dirty="0" smtClean="0">
                <a:solidFill>
                  <a:srgbClr val="4A86E8"/>
                </a:solidFill>
              </a:rPr>
              <a:t>Licensed </a:t>
            </a:r>
            <a:r>
              <a:rPr lang="en-US" sz="1000" dirty="0">
                <a:solidFill>
                  <a:srgbClr val="4A86E8"/>
                </a:solidFill>
              </a:rPr>
              <a:t>via Adobe Stock. (</a:t>
            </a:r>
            <a:r>
              <a:rPr lang="en-US" sz="1000" dirty="0" err="1">
                <a:solidFill>
                  <a:srgbClr val="4A86E8"/>
                </a:solidFill>
              </a:rPr>
              <a:t>n.d.</a:t>
            </a:r>
            <a:r>
              <a:rPr lang="en-US" sz="1000" dirty="0">
                <a:solidFill>
                  <a:srgbClr val="4A86E8"/>
                </a:solidFill>
              </a:rPr>
              <a:t>). Group of Diverse Multiethnic People Teamwork [Digital image]. Retrieved from </a:t>
            </a:r>
            <a:r>
              <a:rPr lang="en-US" sz="1000" dirty="0">
                <a:solidFill>
                  <a:srgbClr val="4A86E8"/>
                </a:solidFill>
                <a:hlinkClick r:id="rId4"/>
              </a:rPr>
              <a:t>https://stock.adobe.com/stock-photo/group-of-diverse-multiethnic-people-teamwork/68784722</a:t>
            </a:r>
            <a:endParaRPr lang="en-US" sz="1000" dirty="0">
              <a:solidFill>
                <a:srgbClr val="4A86E8"/>
              </a:solidFill>
            </a:endParaRPr>
          </a:p>
          <a:p>
            <a:endParaRPr lang="en-US" sz="1000" baseline="30000" dirty="0" smtClean="0">
              <a:solidFill>
                <a:srgbClr val="4A86E8"/>
              </a:solidFill>
            </a:endParaRPr>
          </a:p>
          <a:p>
            <a:r>
              <a:rPr lang="en-US" sz="1000" baseline="30000" dirty="0" smtClean="0">
                <a:solidFill>
                  <a:srgbClr val="4A86E8"/>
                </a:solidFill>
              </a:rPr>
              <a:t>17</a:t>
            </a:r>
            <a:r>
              <a:rPr lang="en-US" sz="1000" dirty="0" smtClean="0">
                <a:solidFill>
                  <a:srgbClr val="4A86E8"/>
                </a:solidFill>
              </a:rPr>
              <a:t>Licensed </a:t>
            </a:r>
            <a:r>
              <a:rPr lang="en-US" sz="1000" dirty="0">
                <a:solidFill>
                  <a:srgbClr val="4A86E8"/>
                </a:solidFill>
              </a:rPr>
              <a:t>via Adobe Stock. (</a:t>
            </a:r>
            <a:r>
              <a:rPr lang="en-US" sz="1000" dirty="0" err="1">
                <a:solidFill>
                  <a:srgbClr val="4A86E8"/>
                </a:solidFill>
              </a:rPr>
              <a:t>n.d.</a:t>
            </a:r>
            <a:r>
              <a:rPr lang="en-US" sz="1000" dirty="0">
                <a:solidFill>
                  <a:srgbClr val="4A86E8"/>
                </a:solidFill>
              </a:rPr>
              <a:t>). Portrait with two girls from different ethnicity. [Digital image]. Retrieved from </a:t>
            </a:r>
            <a:r>
              <a:rPr lang="en-US" sz="1000" dirty="0">
                <a:solidFill>
                  <a:srgbClr val="4A86E8"/>
                </a:solidFill>
                <a:hlinkClick r:id="rId5"/>
              </a:rPr>
              <a:t>https://</a:t>
            </a:r>
            <a:r>
              <a:rPr lang="en-US" sz="1000" dirty="0" smtClean="0">
                <a:solidFill>
                  <a:srgbClr val="4A86E8"/>
                </a:solidFill>
                <a:hlinkClick r:id="rId5"/>
              </a:rPr>
              <a:t>stock.adobe.com/stock-photo/portrait-with-two-girls-from-different-ethnicity-muslims-and-christians-people-perfectly-integrated/96999773</a:t>
            </a:r>
            <a:endParaRPr lang="en-US" sz="1000" dirty="0" smtClean="0">
              <a:solidFill>
                <a:srgbClr val="4A86E8"/>
              </a:solidFill>
            </a:endParaRPr>
          </a:p>
          <a:p>
            <a:endParaRPr lang="en-US" sz="1000" dirty="0">
              <a:solidFill>
                <a:srgbClr val="4A86E8"/>
              </a:solidFill>
            </a:endParaRPr>
          </a:p>
          <a:p>
            <a:r>
              <a:rPr lang="en-US" sz="1000" baseline="30000" dirty="0">
                <a:solidFill>
                  <a:srgbClr val="4A86E8"/>
                </a:solidFill>
              </a:rPr>
              <a:t>18</a:t>
            </a:r>
            <a:r>
              <a:rPr lang="en-US" sz="1000" dirty="0">
                <a:solidFill>
                  <a:srgbClr val="4A86E8"/>
                </a:solidFill>
              </a:rPr>
              <a:t>[Portrait of Thomas Jefferson]. (</a:t>
            </a:r>
            <a:r>
              <a:rPr lang="en-US" sz="1000" dirty="0" err="1">
                <a:solidFill>
                  <a:srgbClr val="4A86E8"/>
                </a:solidFill>
              </a:rPr>
              <a:t>n.d.</a:t>
            </a:r>
            <a:r>
              <a:rPr lang="en-US" sz="1000" dirty="0">
                <a:solidFill>
                  <a:srgbClr val="4A86E8"/>
                </a:solidFill>
              </a:rPr>
              <a:t>). Retrieved from </a:t>
            </a:r>
            <a:r>
              <a:rPr lang="en-US" sz="1000" dirty="0">
                <a:solidFill>
                  <a:srgbClr val="4A86E8"/>
                </a:solidFill>
                <a:hlinkClick r:id="rId6"/>
              </a:rPr>
              <a:t>https://</a:t>
            </a:r>
            <a:r>
              <a:rPr lang="en-US" sz="1000" dirty="0" smtClean="0">
                <a:solidFill>
                  <a:srgbClr val="4A86E8"/>
                </a:solidFill>
                <a:hlinkClick r:id="rId6"/>
              </a:rPr>
              <a:t>www.biography.com/people/thomas-jefferson-9353715</a:t>
            </a:r>
            <a:endParaRPr lang="en-US" sz="1000" dirty="0" smtClean="0">
              <a:solidFill>
                <a:srgbClr val="4A86E8"/>
              </a:solidFill>
            </a:endParaRPr>
          </a:p>
          <a:p>
            <a:endParaRPr lang="en-US" sz="1000" dirty="0">
              <a:solidFill>
                <a:srgbClr val="4A86E8"/>
              </a:solidFill>
            </a:endParaRPr>
          </a:p>
          <a:p>
            <a:r>
              <a:rPr lang="en-US" sz="1000" baseline="30000" dirty="0">
                <a:solidFill>
                  <a:srgbClr val="4A86E8"/>
                </a:solidFill>
              </a:rPr>
              <a:t>19</a:t>
            </a:r>
            <a:r>
              <a:rPr lang="en-US" sz="1000" dirty="0">
                <a:solidFill>
                  <a:srgbClr val="4A86E8"/>
                </a:solidFill>
              </a:rPr>
              <a:t>[Portrait of President Woodrow Wilson]. (</a:t>
            </a:r>
            <a:r>
              <a:rPr lang="en-US" sz="1000" dirty="0" err="1">
                <a:solidFill>
                  <a:srgbClr val="4A86E8"/>
                </a:solidFill>
              </a:rPr>
              <a:t>n.d.</a:t>
            </a:r>
            <a:r>
              <a:rPr lang="en-US" sz="1000" dirty="0">
                <a:solidFill>
                  <a:srgbClr val="4A86E8"/>
                </a:solidFill>
              </a:rPr>
              <a:t>). Retrieved from </a:t>
            </a:r>
            <a:r>
              <a:rPr lang="en-US" sz="1000" dirty="0">
                <a:solidFill>
                  <a:srgbClr val="4A86E8"/>
                </a:solidFill>
                <a:hlinkClick r:id="rId7"/>
              </a:rPr>
              <a:t>https://</a:t>
            </a:r>
            <a:r>
              <a:rPr lang="en-US" sz="1000" dirty="0" smtClean="0">
                <a:solidFill>
                  <a:srgbClr val="4A86E8"/>
                </a:solidFill>
                <a:hlinkClick r:id="rId7"/>
              </a:rPr>
              <a:t>www.biography.com/people/woodrow-wilson-9534272</a:t>
            </a:r>
            <a:endParaRPr lang="en-US" sz="1000" dirty="0" smtClean="0">
              <a:solidFill>
                <a:srgbClr val="4A86E8"/>
              </a:solidFill>
            </a:endParaRPr>
          </a:p>
          <a:p>
            <a:endParaRPr lang="en-US" sz="1000" dirty="0">
              <a:solidFill>
                <a:srgbClr val="4A86E8"/>
              </a:solidFill>
            </a:endParaRPr>
          </a:p>
          <a:p>
            <a:r>
              <a:rPr lang="en-US" sz="1000" baseline="30000" dirty="0">
                <a:solidFill>
                  <a:srgbClr val="4A86E8"/>
                </a:solidFill>
              </a:rPr>
              <a:t>20</a:t>
            </a:r>
            <a:r>
              <a:rPr lang="en-US" sz="1000" dirty="0">
                <a:solidFill>
                  <a:srgbClr val="4A86E8"/>
                </a:solidFill>
              </a:rPr>
              <a:t>Goldensky, E. via Library of Congress. (</a:t>
            </a:r>
            <a:r>
              <a:rPr lang="en-US" sz="1000" dirty="0" err="1">
                <a:solidFill>
                  <a:srgbClr val="4A86E8"/>
                </a:solidFill>
              </a:rPr>
              <a:t>n.d.</a:t>
            </a:r>
            <a:r>
              <a:rPr lang="en-US" sz="1000" dirty="0">
                <a:solidFill>
                  <a:srgbClr val="4A86E8"/>
                </a:solidFill>
              </a:rPr>
              <a:t>). Roosevelt in 1933 [Digital image]. Retrieved from </a:t>
            </a:r>
            <a:r>
              <a:rPr lang="en-US" sz="1000" u="sng" dirty="0">
                <a:solidFill>
                  <a:srgbClr val="4A86E8"/>
                </a:solidFill>
                <a:hlinkClick r:id="rId8"/>
              </a:rPr>
              <a:t>https://</a:t>
            </a:r>
            <a:r>
              <a:rPr lang="en-US" sz="1000" u="sng" dirty="0" smtClean="0">
                <a:solidFill>
                  <a:srgbClr val="4A86E8"/>
                </a:solidFill>
                <a:hlinkClick r:id="rId8"/>
              </a:rPr>
              <a:t>commons.wikimedia.org/wiki/File:FDR_in_1933.jpg</a:t>
            </a:r>
            <a:endParaRPr lang="en-US" sz="1000" u="sng" dirty="0" smtClean="0">
              <a:solidFill>
                <a:srgbClr val="4A86E8"/>
              </a:solidFill>
            </a:endParaRPr>
          </a:p>
          <a:p>
            <a:endParaRPr lang="en-US" sz="1000" dirty="0">
              <a:solidFill>
                <a:srgbClr val="4A86E8"/>
              </a:solidFill>
            </a:endParaRPr>
          </a:p>
          <a:p>
            <a:r>
              <a:rPr lang="en-US" sz="1000" baseline="30000" dirty="0">
                <a:solidFill>
                  <a:srgbClr val="4A86E8"/>
                </a:solidFill>
              </a:rPr>
              <a:t>21</a:t>
            </a:r>
            <a:r>
              <a:rPr lang="en-US" sz="1000" dirty="0">
                <a:solidFill>
                  <a:srgbClr val="4A86E8"/>
                </a:solidFill>
              </a:rPr>
              <a:t>Library of Congress. (</a:t>
            </a:r>
            <a:r>
              <a:rPr lang="en-US" sz="1000" dirty="0" err="1">
                <a:solidFill>
                  <a:srgbClr val="4A86E8"/>
                </a:solidFill>
              </a:rPr>
              <a:t>n.d.</a:t>
            </a:r>
            <a:r>
              <a:rPr lang="en-US" sz="1000" dirty="0">
                <a:solidFill>
                  <a:srgbClr val="4A86E8"/>
                </a:solidFill>
              </a:rPr>
              <a:t>). William Lloyd Garrison [Digital image]. Retrieved from </a:t>
            </a:r>
            <a:r>
              <a:rPr lang="en-US" sz="1000" dirty="0">
                <a:solidFill>
                  <a:srgbClr val="4A86E8"/>
                </a:solidFill>
                <a:hlinkClick r:id="rId9"/>
              </a:rPr>
              <a:t>https://</a:t>
            </a:r>
            <a:r>
              <a:rPr lang="en-US" sz="1000" dirty="0" smtClean="0">
                <a:solidFill>
                  <a:srgbClr val="4A86E8"/>
                </a:solidFill>
                <a:hlinkClick r:id="rId9"/>
              </a:rPr>
              <a:t>www.britannica.com/biography/William-Lloyd-Garrison</a:t>
            </a:r>
            <a:endParaRPr lang="en-US" sz="1000" dirty="0" smtClean="0">
              <a:solidFill>
                <a:srgbClr val="4A86E8"/>
              </a:solidFill>
            </a:endParaRPr>
          </a:p>
          <a:p>
            <a:endParaRPr lang="en-US" sz="1000" dirty="0">
              <a:solidFill>
                <a:srgbClr val="4A86E8"/>
              </a:solidFill>
            </a:endParaRPr>
          </a:p>
          <a:p>
            <a:r>
              <a:rPr lang="en-US" sz="1000" baseline="30000" dirty="0">
                <a:solidFill>
                  <a:srgbClr val="4A86E8"/>
                </a:solidFill>
              </a:rPr>
              <a:t>22</a:t>
            </a:r>
            <a:r>
              <a:rPr lang="en-US" sz="1000" dirty="0">
                <a:solidFill>
                  <a:srgbClr val="4A86E8"/>
                </a:solidFill>
              </a:rPr>
              <a:t>[Lithograph portrait of Thomas Paine.]. (</a:t>
            </a:r>
            <a:r>
              <a:rPr lang="en-US" sz="1000" dirty="0" err="1">
                <a:solidFill>
                  <a:srgbClr val="4A86E8"/>
                </a:solidFill>
              </a:rPr>
              <a:t>n.d.</a:t>
            </a:r>
            <a:r>
              <a:rPr lang="en-US" sz="1000" dirty="0">
                <a:solidFill>
                  <a:srgbClr val="4A86E8"/>
                </a:solidFill>
              </a:rPr>
              <a:t>). Retrieved from </a:t>
            </a:r>
            <a:r>
              <a:rPr lang="en-US" sz="1000" dirty="0">
                <a:solidFill>
                  <a:srgbClr val="4A86E8"/>
                </a:solidFill>
                <a:hlinkClick r:id="rId10"/>
              </a:rPr>
              <a:t>https://</a:t>
            </a:r>
            <a:r>
              <a:rPr lang="en-US" sz="1000" dirty="0" smtClean="0">
                <a:solidFill>
                  <a:srgbClr val="4A86E8"/>
                </a:solidFill>
                <a:hlinkClick r:id="rId10"/>
              </a:rPr>
              <a:t>www.biography.com/people/thomas-paine-9431951</a:t>
            </a:r>
            <a:endParaRPr lang="en-US" sz="1000" dirty="0" smtClean="0">
              <a:solidFill>
                <a:srgbClr val="4A86E8"/>
              </a:solidFill>
            </a:endParaRPr>
          </a:p>
          <a:p>
            <a:endParaRPr lang="en-US" sz="1000" dirty="0">
              <a:solidFill>
                <a:srgbClr val="4A86E8"/>
              </a:solidFill>
            </a:endParaRPr>
          </a:p>
          <a:p>
            <a:endParaRPr lang="en-US" sz="1000" dirty="0">
              <a:solidFill>
                <a:srgbClr val="4A86E8"/>
              </a:solidFill>
            </a:endParaRPr>
          </a:p>
          <a:p>
            <a:endParaRPr lang="en-US" sz="1000" baseline="30000" dirty="0" smtClean="0"/>
          </a:p>
          <a:p>
            <a:r>
              <a:rPr lang="en-US" sz="1000" dirty="0"/>
              <a:t> </a:t>
            </a:r>
          </a:p>
          <a:p>
            <a:endParaRPr lang="en-US" sz="1000" dirty="0">
              <a:solidFill>
                <a:srgbClr val="4A86E8"/>
              </a:solidFill>
              <a:latin typeface="Verdana" charset="0"/>
              <a:ea typeface="Verdana" charset="0"/>
              <a:cs typeface="Verdana" charset="0"/>
            </a:endParaRPr>
          </a:p>
        </p:txBody>
      </p:sp>
    </p:spTree>
    <p:extLst>
      <p:ext uri="{BB962C8B-B14F-4D97-AF65-F5344CB8AC3E}">
        <p14:creationId xmlns:p14="http://schemas.microsoft.com/office/powerpoint/2010/main" val="192158973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Shape 76"/>
          <p:cNvSpPr txBox="1">
            <a:spLocks noGrp="1"/>
          </p:cNvSpPr>
          <p:nvPr>
            <p:ph type="title"/>
          </p:nvPr>
        </p:nvSpPr>
        <p:spPr>
          <a:xfrm>
            <a:off x="405635" y="4286771"/>
            <a:ext cx="3840896" cy="1633652"/>
          </a:xfrm>
          <a:prstGeom prst="rect">
            <a:avLst/>
          </a:prstGeom>
          <a:solidFill>
            <a:srgbClr val="4A86E8">
              <a:alpha val="85000"/>
            </a:srgbClr>
          </a:solidFill>
        </p:spPr>
        <p:txBody>
          <a:bodyPr lIns="91425" tIns="91425" rIns="91425" bIns="91425" anchor="ctr" anchorCtr="0">
            <a:noAutofit/>
          </a:bodyPr>
          <a:lstStyle/>
          <a:p>
            <a:pPr lvl="0"/>
            <a:r>
              <a:rPr lang="en-US" sz="2200" dirty="0" smtClean="0">
                <a:solidFill>
                  <a:schemeClr val="bg1"/>
                </a:solidFill>
              </a:rPr>
              <a:t>Image Citations</a:t>
            </a:r>
            <a:endParaRPr lang="en" sz="2200" dirty="0">
              <a:solidFill>
                <a:schemeClr val="bg1"/>
              </a:solidFill>
            </a:endParaRPr>
          </a:p>
        </p:txBody>
      </p:sp>
      <p:sp>
        <p:nvSpPr>
          <p:cNvPr id="8" name="Slide Number Placeholder 1"/>
          <p:cNvSpPr>
            <a:spLocks noGrp="1"/>
          </p:cNvSpPr>
          <p:nvPr>
            <p:ph type="sldNum" idx="12"/>
          </p:nvPr>
        </p:nvSpPr>
        <p:spPr>
          <a:xfrm>
            <a:off x="8289772" y="5703823"/>
            <a:ext cx="548700" cy="524700"/>
          </a:xfrm>
        </p:spPr>
        <p:txBody>
          <a:bodyPr/>
          <a:lstStyle/>
          <a:p>
            <a:pPr lvl="0" algn="ctr" rtl="0">
              <a:spcBef>
                <a:spcPts val="0"/>
              </a:spcBef>
              <a:buNone/>
            </a:pPr>
            <a:fld id="{33B440F8-8A4C-6741-8DC9-4F6D76638843}" type="slidenum">
              <a:rPr lang="en" sz="1200" smtClean="0">
                <a:solidFill>
                  <a:srgbClr val="4A86E8"/>
                </a:solidFill>
                <a:latin typeface="Verdana"/>
                <a:ea typeface="Verdana"/>
                <a:cs typeface="Verdana"/>
                <a:sym typeface="Verdana"/>
              </a:rPr>
              <a:t>29</a:t>
            </a:fld>
            <a:endParaRPr lang="en" sz="1200" dirty="0">
              <a:solidFill>
                <a:srgbClr val="4A86E8"/>
              </a:solidFill>
              <a:latin typeface="Verdana"/>
              <a:ea typeface="Verdana"/>
              <a:cs typeface="Verdana"/>
              <a:sym typeface="Verdana"/>
            </a:endParaRPr>
          </a:p>
        </p:txBody>
      </p:sp>
      <p:sp>
        <p:nvSpPr>
          <p:cNvPr id="9" name="Rectangle 8"/>
          <p:cNvSpPr/>
          <p:nvPr/>
        </p:nvSpPr>
        <p:spPr>
          <a:xfrm>
            <a:off x="5112945" y="5843063"/>
            <a:ext cx="2871299" cy="246221"/>
          </a:xfrm>
          <a:prstGeom prst="rect">
            <a:avLst/>
          </a:prstGeom>
        </p:spPr>
        <p:txBody>
          <a:bodyPr wrap="none">
            <a:spAutoFit/>
          </a:bodyPr>
          <a:lstStyle/>
          <a:p>
            <a:r>
              <a:rPr lang="en-US" sz="1000" b="1" i="1" dirty="0">
                <a:solidFill>
                  <a:srgbClr val="4A86E8"/>
                </a:solidFill>
              </a:rPr>
              <a:t>Exploring American Culture</a:t>
            </a:r>
            <a:r>
              <a:rPr lang="en-US" sz="1000" dirty="0">
                <a:solidFill>
                  <a:srgbClr val="4A86E8"/>
                </a:solidFill>
              </a:rPr>
              <a:t>, August 14, 2017</a:t>
            </a:r>
          </a:p>
        </p:txBody>
      </p:sp>
      <p:sp>
        <p:nvSpPr>
          <p:cNvPr id="5" name="Rectangle 4"/>
          <p:cNvSpPr/>
          <p:nvPr/>
        </p:nvSpPr>
        <p:spPr>
          <a:xfrm>
            <a:off x="4773413" y="1054577"/>
            <a:ext cx="4261472" cy="4349909"/>
          </a:xfrm>
          <a:prstGeom prst="rect">
            <a:avLst/>
          </a:prstGeom>
        </p:spPr>
        <p:txBody>
          <a:bodyPr wrap="square">
            <a:spAutoFit/>
          </a:bodyPr>
          <a:lstStyle/>
          <a:p>
            <a:r>
              <a:rPr lang="en-US" sz="1000" baseline="30000" dirty="0">
                <a:solidFill>
                  <a:srgbClr val="4A86E8"/>
                </a:solidFill>
              </a:rPr>
              <a:t>23</a:t>
            </a:r>
            <a:r>
              <a:rPr lang="en-US" sz="1000" dirty="0">
                <a:solidFill>
                  <a:srgbClr val="4A86E8"/>
                </a:solidFill>
              </a:rPr>
              <a:t>Leibovitz, A. for Vanity Fair. (2015, July). [Caitlyn Jenner on the cover of Vanity Fair]. Retrieved from </a:t>
            </a:r>
            <a:r>
              <a:rPr lang="en-US" sz="1000" dirty="0">
                <a:solidFill>
                  <a:srgbClr val="4A86E8"/>
                </a:solidFill>
                <a:hlinkClick r:id="rId4"/>
              </a:rPr>
              <a:t>https://www.vanityfair.com/hollywood/2015/06/caitlyn-jenner-bruce-cover-annie-leibovitz</a:t>
            </a:r>
            <a:endParaRPr lang="en-US" sz="1000" dirty="0">
              <a:solidFill>
                <a:srgbClr val="4A86E8"/>
              </a:solidFill>
            </a:endParaRPr>
          </a:p>
          <a:p>
            <a:endParaRPr lang="en-US" sz="1000" baseline="30000" dirty="0" smtClean="0">
              <a:solidFill>
                <a:srgbClr val="4A86E8"/>
              </a:solidFill>
            </a:endParaRPr>
          </a:p>
          <a:p>
            <a:r>
              <a:rPr lang="en-US" sz="1000" baseline="30000" dirty="0" smtClean="0">
                <a:solidFill>
                  <a:srgbClr val="4A86E8"/>
                </a:solidFill>
              </a:rPr>
              <a:t>24</a:t>
            </a:r>
            <a:r>
              <a:rPr lang="en-US" sz="1000" dirty="0" smtClean="0">
                <a:solidFill>
                  <a:srgbClr val="4A86E8"/>
                </a:solidFill>
              </a:rPr>
              <a:t>[Portrait </a:t>
            </a:r>
            <a:r>
              <a:rPr lang="en-US" sz="1000" dirty="0">
                <a:solidFill>
                  <a:srgbClr val="4A86E8"/>
                </a:solidFill>
              </a:rPr>
              <a:t>of Muhammad Ali.]. (</a:t>
            </a:r>
            <a:r>
              <a:rPr lang="en-US" sz="1000" dirty="0" err="1">
                <a:solidFill>
                  <a:srgbClr val="4A86E8"/>
                </a:solidFill>
              </a:rPr>
              <a:t>n.d.</a:t>
            </a:r>
            <a:r>
              <a:rPr lang="en-US" sz="1000" dirty="0">
                <a:solidFill>
                  <a:srgbClr val="4A86E8"/>
                </a:solidFill>
              </a:rPr>
              <a:t>). Retrieved from </a:t>
            </a:r>
            <a:r>
              <a:rPr lang="en-US" sz="1000" dirty="0">
                <a:solidFill>
                  <a:srgbClr val="4A86E8"/>
                </a:solidFill>
                <a:hlinkClick r:id="rId5"/>
              </a:rPr>
              <a:t>https://www.biography.com/people/muhammad-ali-9181165</a:t>
            </a:r>
            <a:endParaRPr lang="en-US" sz="1000" dirty="0">
              <a:solidFill>
                <a:srgbClr val="4A86E8"/>
              </a:solidFill>
            </a:endParaRPr>
          </a:p>
          <a:p>
            <a:endParaRPr lang="en-US" sz="1000" dirty="0"/>
          </a:p>
          <a:p>
            <a:r>
              <a:rPr lang="en-US" sz="1000" baseline="30000" dirty="0" smtClean="0">
                <a:solidFill>
                  <a:srgbClr val="4A86E8"/>
                </a:solidFill>
              </a:rPr>
              <a:t>25</a:t>
            </a:r>
            <a:r>
              <a:rPr lang="en-US" sz="1000" dirty="0" smtClean="0">
                <a:solidFill>
                  <a:srgbClr val="4A86E8"/>
                </a:solidFill>
              </a:rPr>
              <a:t>Oprah </a:t>
            </a:r>
            <a:r>
              <a:rPr lang="en-US" sz="1000" dirty="0">
                <a:solidFill>
                  <a:srgbClr val="4A86E8"/>
                </a:solidFill>
              </a:rPr>
              <a:t>Winfrey Network. (2017, January 26). [Portrait of Oprah Winfrey.]. Retrieved from </a:t>
            </a:r>
            <a:r>
              <a:rPr lang="en-US" sz="1000" dirty="0">
                <a:solidFill>
                  <a:srgbClr val="4A86E8"/>
                </a:solidFill>
                <a:hlinkClick r:id="rId6"/>
              </a:rPr>
              <a:t>http://</a:t>
            </a:r>
            <a:r>
              <a:rPr lang="en-US" sz="1000" dirty="0" smtClean="0">
                <a:solidFill>
                  <a:srgbClr val="4A86E8"/>
                </a:solidFill>
                <a:hlinkClick r:id="rId6"/>
              </a:rPr>
              <a:t>www.newsday.com/entertainment/celebrities/oprah-winfrey-says-she-has-no-plans-to-run-for-president-1.13019347</a:t>
            </a:r>
            <a:endParaRPr lang="en-US" sz="1000" dirty="0" smtClean="0">
              <a:solidFill>
                <a:srgbClr val="4A86E8"/>
              </a:solidFill>
            </a:endParaRPr>
          </a:p>
          <a:p>
            <a:endParaRPr lang="en-US" sz="1000" dirty="0">
              <a:solidFill>
                <a:srgbClr val="4A86E8"/>
              </a:solidFill>
            </a:endParaRPr>
          </a:p>
          <a:p>
            <a:r>
              <a:rPr lang="en-US" sz="1000" baseline="30000" dirty="0">
                <a:solidFill>
                  <a:srgbClr val="4A86E8"/>
                </a:solidFill>
              </a:rPr>
              <a:t>26</a:t>
            </a:r>
            <a:r>
              <a:rPr lang="en-US" sz="1000" dirty="0">
                <a:solidFill>
                  <a:srgbClr val="4A86E8"/>
                </a:solidFill>
              </a:rPr>
              <a:t>Columbia Pictures. (2006). [Movie poster for The Pursuit of </a:t>
            </a:r>
            <a:r>
              <a:rPr lang="en-US" sz="1000" dirty="0" err="1">
                <a:solidFill>
                  <a:srgbClr val="4A86E8"/>
                </a:solidFill>
              </a:rPr>
              <a:t>Happyness</a:t>
            </a:r>
            <a:r>
              <a:rPr lang="en-US" sz="1000" dirty="0">
                <a:solidFill>
                  <a:srgbClr val="4A86E8"/>
                </a:solidFill>
              </a:rPr>
              <a:t> (2006)]. Retrieved from </a:t>
            </a:r>
            <a:r>
              <a:rPr lang="en-US" sz="1000" dirty="0">
                <a:solidFill>
                  <a:srgbClr val="4A86E8"/>
                </a:solidFill>
                <a:hlinkClick r:id="rId7"/>
              </a:rPr>
              <a:t>https://</a:t>
            </a:r>
            <a:r>
              <a:rPr lang="en-US" sz="1000" dirty="0" smtClean="0">
                <a:solidFill>
                  <a:srgbClr val="4A86E8"/>
                </a:solidFill>
                <a:hlinkClick r:id="rId7"/>
              </a:rPr>
              <a:t>en.wikipedia.org/wiki/The_Pursuit_of_Happyness</a:t>
            </a:r>
            <a:endParaRPr lang="en-US" sz="1000" dirty="0" smtClean="0">
              <a:solidFill>
                <a:srgbClr val="4A86E8"/>
              </a:solidFill>
            </a:endParaRPr>
          </a:p>
          <a:p>
            <a:endParaRPr lang="en-US" sz="1000" dirty="0">
              <a:solidFill>
                <a:srgbClr val="4A86E8"/>
              </a:solidFill>
            </a:endParaRPr>
          </a:p>
          <a:p>
            <a:r>
              <a:rPr lang="en-US" sz="1000" baseline="30000" dirty="0">
                <a:solidFill>
                  <a:srgbClr val="4A86E8"/>
                </a:solidFill>
              </a:rPr>
              <a:t>27</a:t>
            </a:r>
            <a:r>
              <a:rPr lang="en-US" sz="1000" dirty="0">
                <a:solidFill>
                  <a:srgbClr val="4A86E8"/>
                </a:solidFill>
              </a:rPr>
              <a:t>[Portrait of John Adams]. (2014, December 20). Retrieved from </a:t>
            </a:r>
            <a:r>
              <a:rPr lang="en-US" sz="1000" dirty="0">
                <a:solidFill>
                  <a:srgbClr val="4A86E8"/>
                </a:solidFill>
                <a:hlinkClick r:id="rId8"/>
              </a:rPr>
              <a:t>https://jrbenjamin.com/tag/john-adams</a:t>
            </a:r>
            <a:r>
              <a:rPr lang="en-US" sz="1000" dirty="0" smtClean="0">
                <a:solidFill>
                  <a:srgbClr val="4A86E8"/>
                </a:solidFill>
                <a:hlinkClick r:id="rId8"/>
              </a:rPr>
              <a:t>/</a:t>
            </a:r>
            <a:endParaRPr lang="en-US" sz="1000" dirty="0" smtClean="0">
              <a:solidFill>
                <a:srgbClr val="4A86E8"/>
              </a:solidFill>
            </a:endParaRPr>
          </a:p>
          <a:p>
            <a:endParaRPr lang="en-US" sz="1000" dirty="0">
              <a:solidFill>
                <a:srgbClr val="4A86E8"/>
              </a:solidFill>
            </a:endParaRPr>
          </a:p>
          <a:p>
            <a:r>
              <a:rPr lang="en-US" sz="1000" baseline="30000" dirty="0">
                <a:solidFill>
                  <a:srgbClr val="4A86E8"/>
                </a:solidFill>
              </a:rPr>
              <a:t>28</a:t>
            </a:r>
            <a:r>
              <a:rPr lang="en-US" sz="1000" dirty="0">
                <a:solidFill>
                  <a:srgbClr val="4A86E8"/>
                </a:solidFill>
              </a:rPr>
              <a:t>[Portrait of President Abraham Lincoln]. (</a:t>
            </a:r>
            <a:r>
              <a:rPr lang="en-US" sz="1000" dirty="0" err="1">
                <a:solidFill>
                  <a:srgbClr val="4A86E8"/>
                </a:solidFill>
              </a:rPr>
              <a:t>n.d.</a:t>
            </a:r>
            <a:r>
              <a:rPr lang="en-US" sz="1000" dirty="0">
                <a:solidFill>
                  <a:srgbClr val="4A86E8"/>
                </a:solidFill>
              </a:rPr>
              <a:t>). Retrieved from </a:t>
            </a:r>
            <a:r>
              <a:rPr lang="en-US" sz="1000" dirty="0">
                <a:solidFill>
                  <a:srgbClr val="4A86E8"/>
                </a:solidFill>
                <a:hlinkClick r:id="rId9"/>
              </a:rPr>
              <a:t>https://headsup.boyslife.org/president-abraham-lincoln</a:t>
            </a:r>
            <a:r>
              <a:rPr lang="en-US" sz="1000" dirty="0" smtClean="0">
                <a:solidFill>
                  <a:srgbClr val="4A86E8"/>
                </a:solidFill>
                <a:hlinkClick r:id="rId9"/>
              </a:rPr>
              <a:t>/</a:t>
            </a:r>
            <a:endParaRPr lang="en-US" sz="1000" dirty="0" smtClean="0">
              <a:solidFill>
                <a:srgbClr val="4A86E8"/>
              </a:solidFill>
            </a:endParaRPr>
          </a:p>
          <a:p>
            <a:endParaRPr lang="en-US" sz="1000" dirty="0">
              <a:solidFill>
                <a:srgbClr val="4A86E8"/>
              </a:solidFill>
            </a:endParaRPr>
          </a:p>
          <a:p>
            <a:r>
              <a:rPr lang="en-US" sz="1000" baseline="30000" dirty="0">
                <a:solidFill>
                  <a:srgbClr val="4A86E8"/>
                </a:solidFill>
              </a:rPr>
              <a:t>29</a:t>
            </a:r>
            <a:r>
              <a:rPr lang="en-US" sz="1000" dirty="0">
                <a:solidFill>
                  <a:srgbClr val="4A86E8"/>
                </a:solidFill>
              </a:rPr>
              <a:t>Getty Images. (2011, December 15). [Photograph of the preamble of the U.S. Constitution]. Retrieved from </a:t>
            </a:r>
            <a:r>
              <a:rPr lang="en-US" sz="1000" u="sng" dirty="0">
                <a:solidFill>
                  <a:srgbClr val="4A86E8"/>
                </a:solidFill>
                <a:hlinkClick r:id="rId10"/>
              </a:rPr>
              <a:t>http://abcnews.go.com/blogs/extras/2011/12/15/dec-15-bill-of-rights-day</a:t>
            </a:r>
            <a:r>
              <a:rPr lang="en-US" sz="1000" u="sng" dirty="0" smtClean="0">
                <a:solidFill>
                  <a:srgbClr val="4A86E8"/>
                </a:solidFill>
                <a:hlinkClick r:id="rId10"/>
              </a:rPr>
              <a:t>/</a:t>
            </a:r>
            <a:endParaRPr lang="en-US" sz="1000" u="sng" dirty="0" smtClean="0">
              <a:solidFill>
                <a:srgbClr val="4A86E8"/>
              </a:solidFill>
            </a:endParaRPr>
          </a:p>
          <a:p>
            <a:endParaRPr lang="en-US" sz="1000" dirty="0">
              <a:solidFill>
                <a:srgbClr val="4A86E8"/>
              </a:solidFill>
            </a:endParaRPr>
          </a:p>
          <a:p>
            <a:endParaRPr lang="en-US" sz="1000" dirty="0">
              <a:solidFill>
                <a:srgbClr val="4A86E8"/>
              </a:solidFill>
              <a:latin typeface="Verdana" charset="0"/>
              <a:ea typeface="Verdana" charset="0"/>
              <a:cs typeface="Verdana" charset="0"/>
            </a:endParaRPr>
          </a:p>
        </p:txBody>
      </p:sp>
    </p:spTree>
    <p:extLst>
      <p:ext uri="{BB962C8B-B14F-4D97-AF65-F5344CB8AC3E}">
        <p14:creationId xmlns:p14="http://schemas.microsoft.com/office/powerpoint/2010/main" val="180214805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5821"/>
            <a:ext cx="9144000" cy="6858000"/>
          </a:xfrm>
          <a:prstGeom prst="rect">
            <a:avLst/>
          </a:prstGeom>
        </p:spPr>
      </p:pic>
      <p:sp>
        <p:nvSpPr>
          <p:cNvPr id="7" name="Rounded Rectangle 6"/>
          <p:cNvSpPr/>
          <p:nvPr/>
        </p:nvSpPr>
        <p:spPr>
          <a:xfrm>
            <a:off x="916631" y="484169"/>
            <a:ext cx="7122284" cy="465615"/>
          </a:xfrm>
          <a:prstGeom prst="roundRect">
            <a:avLst/>
          </a:prstGeom>
          <a:solidFill>
            <a:srgbClr val="4A86E8">
              <a:alpha val="85000"/>
            </a:srgbClr>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bg1"/>
                </a:solidFill>
                <a:latin typeface="Verdana"/>
                <a:ea typeface="Verdana"/>
                <a:cs typeface="Verdana"/>
                <a:sym typeface="Verdana"/>
              </a:rPr>
              <a:t>Removal of Robert E. Lee Statue in New Orleans, LA</a:t>
            </a:r>
            <a:endParaRPr lang="en-US" sz="1100" b="1" dirty="0">
              <a:solidFill>
                <a:schemeClr val="bg1"/>
              </a:solidFill>
            </a:endParaRPr>
          </a:p>
        </p:txBody>
      </p:sp>
      <p:pic>
        <p:nvPicPr>
          <p:cNvPr id="3" name="Picture 2"/>
          <p:cNvPicPr>
            <a:picLocks noChangeAspect="1"/>
          </p:cNvPicPr>
          <p:nvPr/>
        </p:nvPicPr>
        <p:blipFill>
          <a:blip r:embed="rId4"/>
          <a:stretch>
            <a:fillRect/>
          </a:stretch>
        </p:blipFill>
        <p:spPr>
          <a:xfrm>
            <a:off x="963344" y="1246099"/>
            <a:ext cx="7170821" cy="4780547"/>
          </a:xfrm>
          <a:prstGeom prst="rect">
            <a:avLst/>
          </a:prstGeom>
        </p:spPr>
      </p:pic>
      <p:sp>
        <p:nvSpPr>
          <p:cNvPr id="2" name="TextBox 1"/>
          <p:cNvSpPr txBox="1"/>
          <p:nvPr/>
        </p:nvSpPr>
        <p:spPr>
          <a:xfrm>
            <a:off x="7758587" y="5637353"/>
            <a:ext cx="280328" cy="276999"/>
          </a:xfrm>
          <a:prstGeom prst="rect">
            <a:avLst/>
          </a:prstGeom>
          <a:solidFill>
            <a:schemeClr val="bg1"/>
          </a:solidFill>
        </p:spPr>
        <p:txBody>
          <a:bodyPr wrap="square" rtlCol="0">
            <a:spAutoFit/>
          </a:bodyPr>
          <a:lstStyle/>
          <a:p>
            <a:r>
              <a:rPr lang="en-US" sz="1200" b="1" dirty="0" smtClean="0">
                <a:solidFill>
                  <a:srgbClr val="4A86E8"/>
                </a:solidFill>
                <a:latin typeface="Verdana" charset="0"/>
                <a:ea typeface="Verdana" charset="0"/>
                <a:cs typeface="Verdana" charset="0"/>
              </a:rPr>
              <a:t>1</a:t>
            </a:r>
            <a:endParaRPr lang="en-US" sz="1200" b="1" dirty="0">
              <a:solidFill>
                <a:srgbClr val="4A86E8"/>
              </a:solidFill>
              <a:latin typeface="Verdana" charset="0"/>
              <a:ea typeface="Verdana" charset="0"/>
              <a:cs typeface="Verdana" charset="0"/>
            </a:endParaRPr>
          </a:p>
        </p:txBody>
      </p:sp>
    </p:spTree>
    <p:extLst>
      <p:ext uri="{BB962C8B-B14F-4D97-AF65-F5344CB8AC3E}">
        <p14:creationId xmlns:p14="http://schemas.microsoft.com/office/powerpoint/2010/main" val="7565477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Shape 76"/>
          <p:cNvSpPr txBox="1">
            <a:spLocks noGrp="1"/>
          </p:cNvSpPr>
          <p:nvPr>
            <p:ph type="title"/>
          </p:nvPr>
        </p:nvSpPr>
        <p:spPr>
          <a:xfrm>
            <a:off x="405635" y="4286771"/>
            <a:ext cx="3840896" cy="1633652"/>
          </a:xfrm>
          <a:prstGeom prst="rect">
            <a:avLst/>
          </a:prstGeom>
          <a:solidFill>
            <a:srgbClr val="4A86E8">
              <a:alpha val="85000"/>
            </a:srgbClr>
          </a:solidFill>
        </p:spPr>
        <p:txBody>
          <a:bodyPr lIns="91425" tIns="91425" rIns="91425" bIns="91425" anchor="ctr" anchorCtr="0">
            <a:noAutofit/>
          </a:bodyPr>
          <a:lstStyle/>
          <a:p>
            <a:pPr lvl="0"/>
            <a:r>
              <a:rPr lang="en-US" sz="2200" dirty="0" smtClean="0">
                <a:solidFill>
                  <a:schemeClr val="bg1"/>
                </a:solidFill>
              </a:rPr>
              <a:t>Image Citations</a:t>
            </a:r>
            <a:endParaRPr lang="en" sz="2200" dirty="0">
              <a:solidFill>
                <a:schemeClr val="bg1"/>
              </a:solidFill>
            </a:endParaRPr>
          </a:p>
        </p:txBody>
      </p:sp>
      <p:sp>
        <p:nvSpPr>
          <p:cNvPr id="8" name="Slide Number Placeholder 1"/>
          <p:cNvSpPr>
            <a:spLocks noGrp="1"/>
          </p:cNvSpPr>
          <p:nvPr>
            <p:ph type="sldNum" idx="12"/>
          </p:nvPr>
        </p:nvSpPr>
        <p:spPr>
          <a:xfrm>
            <a:off x="8289772" y="5703823"/>
            <a:ext cx="548700" cy="524700"/>
          </a:xfrm>
        </p:spPr>
        <p:txBody>
          <a:bodyPr/>
          <a:lstStyle/>
          <a:p>
            <a:pPr lvl="0" algn="ctr" rtl="0">
              <a:spcBef>
                <a:spcPts val="0"/>
              </a:spcBef>
              <a:buNone/>
            </a:pPr>
            <a:fld id="{33B440F8-8A4C-6741-8DC9-4F6D76638843}" type="slidenum">
              <a:rPr lang="en" sz="1200" smtClean="0">
                <a:solidFill>
                  <a:srgbClr val="4A86E8"/>
                </a:solidFill>
                <a:latin typeface="Verdana"/>
                <a:ea typeface="Verdana"/>
                <a:cs typeface="Verdana"/>
                <a:sym typeface="Verdana"/>
              </a:rPr>
              <a:t>30</a:t>
            </a:fld>
            <a:endParaRPr lang="en" sz="1200" dirty="0">
              <a:solidFill>
                <a:srgbClr val="4A86E8"/>
              </a:solidFill>
              <a:latin typeface="Verdana"/>
              <a:ea typeface="Verdana"/>
              <a:cs typeface="Verdana"/>
              <a:sym typeface="Verdana"/>
            </a:endParaRPr>
          </a:p>
        </p:txBody>
      </p:sp>
      <p:sp>
        <p:nvSpPr>
          <p:cNvPr id="9" name="Rectangle 8"/>
          <p:cNvSpPr/>
          <p:nvPr/>
        </p:nvSpPr>
        <p:spPr>
          <a:xfrm>
            <a:off x="5112945" y="5843063"/>
            <a:ext cx="2871299" cy="246221"/>
          </a:xfrm>
          <a:prstGeom prst="rect">
            <a:avLst/>
          </a:prstGeom>
        </p:spPr>
        <p:txBody>
          <a:bodyPr wrap="none">
            <a:spAutoFit/>
          </a:bodyPr>
          <a:lstStyle/>
          <a:p>
            <a:r>
              <a:rPr lang="en-US" sz="1000" b="1" i="1" dirty="0">
                <a:solidFill>
                  <a:srgbClr val="4A86E8"/>
                </a:solidFill>
              </a:rPr>
              <a:t>Exploring American Culture</a:t>
            </a:r>
            <a:r>
              <a:rPr lang="en-US" sz="1000" dirty="0">
                <a:solidFill>
                  <a:srgbClr val="4A86E8"/>
                </a:solidFill>
              </a:rPr>
              <a:t>, August 14, 2017</a:t>
            </a:r>
          </a:p>
        </p:txBody>
      </p:sp>
      <p:sp>
        <p:nvSpPr>
          <p:cNvPr id="5" name="Rectangle 4"/>
          <p:cNvSpPr/>
          <p:nvPr/>
        </p:nvSpPr>
        <p:spPr>
          <a:xfrm>
            <a:off x="4773413" y="965677"/>
            <a:ext cx="4261472" cy="5888792"/>
          </a:xfrm>
          <a:prstGeom prst="rect">
            <a:avLst/>
          </a:prstGeom>
        </p:spPr>
        <p:txBody>
          <a:bodyPr wrap="square">
            <a:spAutoFit/>
          </a:bodyPr>
          <a:lstStyle/>
          <a:p>
            <a:r>
              <a:rPr lang="en-US" sz="1000" baseline="30000" dirty="0">
                <a:solidFill>
                  <a:srgbClr val="4A86E8"/>
                </a:solidFill>
              </a:rPr>
              <a:t>30</a:t>
            </a:r>
            <a:r>
              <a:rPr lang="en-US" sz="1000" dirty="0">
                <a:solidFill>
                  <a:srgbClr val="4A86E8"/>
                </a:solidFill>
              </a:rPr>
              <a:t>Minchillo, J. for AP. (2012, March 21). [Occupy Wall Street demonstrators stand and cheer in front of the George Washington statue on Wall Street as they celebrate the protest's sixth month this past weekend in New York.]. Retrieved from </a:t>
            </a:r>
            <a:r>
              <a:rPr lang="en-US" sz="1000" dirty="0">
                <a:solidFill>
                  <a:srgbClr val="4A86E8"/>
                </a:solidFill>
                <a:hlinkClick r:id="rId4"/>
              </a:rPr>
              <a:t>http://www.pbs.org/wnet/need-to-know/the-daily-need/occupy-wall-street-unemployment-is-not-going-away-and-neither-are-we/13406/</a:t>
            </a:r>
            <a:endParaRPr lang="en-US" sz="1000" dirty="0">
              <a:solidFill>
                <a:srgbClr val="4A86E8"/>
              </a:solidFill>
            </a:endParaRPr>
          </a:p>
          <a:p>
            <a:endParaRPr lang="en-US" sz="1000" dirty="0">
              <a:solidFill>
                <a:srgbClr val="4A86E8"/>
              </a:solidFill>
            </a:endParaRPr>
          </a:p>
          <a:p>
            <a:r>
              <a:rPr lang="en-US" sz="1000" baseline="30000" dirty="0" smtClean="0">
                <a:solidFill>
                  <a:srgbClr val="4A86E8"/>
                </a:solidFill>
              </a:rPr>
              <a:t>31</a:t>
            </a:r>
            <a:r>
              <a:rPr lang="en-US" sz="1000" dirty="0" smtClean="0">
                <a:solidFill>
                  <a:srgbClr val="4A86E8"/>
                </a:solidFill>
              </a:rPr>
              <a:t>Gast</a:t>
            </a:r>
            <a:r>
              <a:rPr lang="en-US" sz="1000" dirty="0">
                <a:solidFill>
                  <a:srgbClr val="4A86E8"/>
                </a:solidFill>
              </a:rPr>
              <a:t>, J. (1872). </a:t>
            </a:r>
            <a:r>
              <a:rPr lang="en-US" sz="1000" i="1" dirty="0">
                <a:solidFill>
                  <a:srgbClr val="4A86E8"/>
                </a:solidFill>
              </a:rPr>
              <a:t>American Progress</a:t>
            </a:r>
            <a:r>
              <a:rPr lang="en-US" sz="1000" dirty="0">
                <a:solidFill>
                  <a:srgbClr val="4A86E8"/>
                </a:solidFill>
              </a:rPr>
              <a:t>[Painting]. Retrieved from </a:t>
            </a:r>
            <a:r>
              <a:rPr lang="en-US" sz="1000" dirty="0">
                <a:solidFill>
                  <a:srgbClr val="4A86E8"/>
                </a:solidFill>
                <a:hlinkClick r:id="rId5"/>
              </a:rPr>
              <a:t>https://2012english120.wordpress.com/2012/11/30/stabbing-westward-an-analysis-of-john-gasts-american-progress/</a:t>
            </a:r>
            <a:endParaRPr lang="en-US" sz="1000" dirty="0">
              <a:solidFill>
                <a:srgbClr val="4A86E8"/>
              </a:solidFill>
            </a:endParaRPr>
          </a:p>
          <a:p>
            <a:endParaRPr lang="en-US" sz="1000" dirty="0"/>
          </a:p>
          <a:p>
            <a:r>
              <a:rPr lang="en-US" sz="1000" baseline="30000" dirty="0" smtClean="0">
                <a:solidFill>
                  <a:srgbClr val="4A86E8"/>
                </a:solidFill>
              </a:rPr>
              <a:t>32</a:t>
            </a:r>
            <a:r>
              <a:rPr lang="en-US" sz="1000" dirty="0" smtClean="0">
                <a:solidFill>
                  <a:srgbClr val="4A86E8"/>
                </a:solidFill>
              </a:rPr>
              <a:t>Logo </a:t>
            </a:r>
            <a:r>
              <a:rPr lang="en-US" sz="1000" dirty="0">
                <a:solidFill>
                  <a:srgbClr val="4A86E8"/>
                </a:solidFill>
              </a:rPr>
              <a:t>designed by James </a:t>
            </a:r>
            <a:r>
              <a:rPr lang="en-US" sz="1000" dirty="0" err="1">
                <a:solidFill>
                  <a:srgbClr val="4A86E8"/>
                </a:solidFill>
              </a:rPr>
              <a:t>Modarelli</a:t>
            </a:r>
            <a:r>
              <a:rPr lang="en-US" sz="1000" dirty="0">
                <a:solidFill>
                  <a:srgbClr val="4A86E8"/>
                </a:solidFill>
              </a:rPr>
              <a:t> for </a:t>
            </a:r>
            <a:r>
              <a:rPr lang="en-US" sz="1000" dirty="0" smtClean="0">
                <a:solidFill>
                  <a:srgbClr val="4A86E8"/>
                </a:solidFill>
              </a:rPr>
              <a:t>NASA</a:t>
            </a:r>
          </a:p>
          <a:p>
            <a:endParaRPr lang="en-US" sz="1000" dirty="0">
              <a:solidFill>
                <a:srgbClr val="4A86E8"/>
              </a:solidFill>
            </a:endParaRPr>
          </a:p>
          <a:p>
            <a:r>
              <a:rPr lang="en-US" sz="1000" baseline="30000" dirty="0">
                <a:solidFill>
                  <a:srgbClr val="4A86E8"/>
                </a:solidFill>
              </a:rPr>
              <a:t>33</a:t>
            </a:r>
            <a:r>
              <a:rPr lang="en-US" sz="1000" dirty="0">
                <a:solidFill>
                  <a:srgbClr val="4A86E8"/>
                </a:solidFill>
              </a:rPr>
              <a:t>[</a:t>
            </a:r>
            <a:r>
              <a:rPr lang="en-US" sz="1000" dirty="0" err="1">
                <a:solidFill>
                  <a:srgbClr val="4A86E8"/>
                </a:solidFill>
              </a:rPr>
              <a:t>Closeup</a:t>
            </a:r>
            <a:r>
              <a:rPr lang="en-US" sz="1000" dirty="0">
                <a:solidFill>
                  <a:srgbClr val="4A86E8"/>
                </a:solidFill>
              </a:rPr>
              <a:t> of Statue of Liberty ]. (</a:t>
            </a:r>
            <a:r>
              <a:rPr lang="en-US" sz="1000" dirty="0" err="1">
                <a:solidFill>
                  <a:srgbClr val="4A86E8"/>
                </a:solidFill>
              </a:rPr>
              <a:t>n.d.</a:t>
            </a:r>
            <a:r>
              <a:rPr lang="en-US" sz="1000" dirty="0">
                <a:solidFill>
                  <a:srgbClr val="4A86E8"/>
                </a:solidFill>
              </a:rPr>
              <a:t>). Retrieved from </a:t>
            </a:r>
            <a:r>
              <a:rPr lang="en-US" sz="1000" dirty="0">
                <a:solidFill>
                  <a:srgbClr val="4A86E8"/>
                </a:solidFill>
                <a:hlinkClick r:id="rId6"/>
              </a:rPr>
              <a:t>https://www.statueoflibertytickets.com</a:t>
            </a:r>
            <a:r>
              <a:rPr lang="en-US" sz="1000" dirty="0" smtClean="0">
                <a:solidFill>
                  <a:srgbClr val="4A86E8"/>
                </a:solidFill>
                <a:hlinkClick r:id="rId6"/>
              </a:rPr>
              <a:t>/</a:t>
            </a:r>
            <a:endParaRPr lang="en-US" sz="1000" dirty="0" smtClean="0">
              <a:solidFill>
                <a:srgbClr val="4A86E8"/>
              </a:solidFill>
            </a:endParaRPr>
          </a:p>
          <a:p>
            <a:endParaRPr lang="en-US" sz="1000" dirty="0">
              <a:solidFill>
                <a:srgbClr val="4A86E8"/>
              </a:solidFill>
            </a:endParaRPr>
          </a:p>
          <a:p>
            <a:r>
              <a:rPr lang="en-US" sz="1000" baseline="30000" dirty="0">
                <a:solidFill>
                  <a:srgbClr val="4A86E8"/>
                </a:solidFill>
              </a:rPr>
              <a:t>34</a:t>
            </a:r>
            <a:r>
              <a:rPr lang="en-US" sz="1000" dirty="0">
                <a:solidFill>
                  <a:srgbClr val="4A86E8"/>
                </a:solidFill>
              </a:rPr>
              <a:t>Turner, O. J. via Library of Congress. (</a:t>
            </a:r>
            <a:r>
              <a:rPr lang="en-US" sz="1000" dirty="0" err="1">
                <a:solidFill>
                  <a:srgbClr val="4A86E8"/>
                </a:solidFill>
              </a:rPr>
              <a:t>n.d.</a:t>
            </a:r>
            <a:r>
              <a:rPr lang="en-US" sz="1000" dirty="0">
                <a:solidFill>
                  <a:srgbClr val="4A86E8"/>
                </a:solidFill>
              </a:rPr>
              <a:t>). [Albert Einstein]. Retrieved from </a:t>
            </a:r>
            <a:r>
              <a:rPr lang="en-US" sz="1000" dirty="0">
                <a:solidFill>
                  <a:srgbClr val="4A86E8"/>
                </a:solidFill>
                <a:hlinkClick r:id="rId7"/>
              </a:rPr>
              <a:t>https://</a:t>
            </a:r>
            <a:r>
              <a:rPr lang="en-US" sz="1000" dirty="0" smtClean="0">
                <a:solidFill>
                  <a:srgbClr val="4A86E8"/>
                </a:solidFill>
                <a:hlinkClick r:id="rId7"/>
              </a:rPr>
              <a:t>commons.wikimedia.org/wiki/File:Albert_Einstein_Head.jpg</a:t>
            </a:r>
            <a:endParaRPr lang="en-US" sz="1000" dirty="0" smtClean="0">
              <a:solidFill>
                <a:srgbClr val="4A86E8"/>
              </a:solidFill>
            </a:endParaRPr>
          </a:p>
          <a:p>
            <a:endParaRPr lang="en-US" sz="1000" dirty="0">
              <a:solidFill>
                <a:srgbClr val="4A86E8"/>
              </a:solidFill>
            </a:endParaRPr>
          </a:p>
          <a:p>
            <a:r>
              <a:rPr lang="en-US" sz="1000" baseline="30000" dirty="0">
                <a:solidFill>
                  <a:srgbClr val="4A86E8"/>
                </a:solidFill>
              </a:rPr>
              <a:t>35</a:t>
            </a:r>
            <a:r>
              <a:rPr lang="en-US" sz="1000" dirty="0">
                <a:solidFill>
                  <a:srgbClr val="4A86E8"/>
                </a:solidFill>
              </a:rPr>
              <a:t>Foley, P. for Bloomberg via Getty Images. (</a:t>
            </a:r>
            <a:r>
              <a:rPr lang="en-US" sz="1000" dirty="0" err="1">
                <a:solidFill>
                  <a:srgbClr val="4A86E8"/>
                </a:solidFill>
              </a:rPr>
              <a:t>n.d.</a:t>
            </a:r>
            <a:r>
              <a:rPr lang="en-US" sz="1000" dirty="0">
                <a:solidFill>
                  <a:srgbClr val="4A86E8"/>
                </a:solidFill>
              </a:rPr>
              <a:t>). [Sergey </a:t>
            </a:r>
            <a:r>
              <a:rPr lang="en-US" sz="1000" dirty="0" err="1">
                <a:solidFill>
                  <a:srgbClr val="4A86E8"/>
                </a:solidFill>
              </a:rPr>
              <a:t>Brin</a:t>
            </a:r>
            <a:r>
              <a:rPr lang="en-US" sz="1000" dirty="0">
                <a:solidFill>
                  <a:srgbClr val="4A86E8"/>
                </a:solidFill>
              </a:rPr>
              <a:t>, co-founder of Google Inc., stands for a photograph while wearing Project Glass internet glasses at the Diane Von </a:t>
            </a:r>
            <a:r>
              <a:rPr lang="en-US" sz="1000" dirty="0" err="1">
                <a:solidFill>
                  <a:srgbClr val="4A86E8"/>
                </a:solidFill>
              </a:rPr>
              <a:t>Furstenburg</a:t>
            </a:r>
            <a:r>
              <a:rPr lang="en-US" sz="1000" dirty="0">
                <a:solidFill>
                  <a:srgbClr val="4A86E8"/>
                </a:solidFill>
              </a:rPr>
              <a:t> fashion show in New York, U.S., on Sunday, Sept. 9, 2012.]. Retrieved from </a:t>
            </a:r>
            <a:r>
              <a:rPr lang="en-US" sz="1000" dirty="0">
                <a:solidFill>
                  <a:srgbClr val="4A86E8"/>
                </a:solidFill>
                <a:hlinkClick r:id="rId8"/>
              </a:rPr>
              <a:t>https://www.forbes.com/pictures/eikk45mmjg/sergey-brin/#</a:t>
            </a:r>
            <a:r>
              <a:rPr lang="en-US" sz="1000" dirty="0" smtClean="0">
                <a:solidFill>
                  <a:srgbClr val="4A86E8"/>
                </a:solidFill>
                <a:hlinkClick r:id="rId8"/>
              </a:rPr>
              <a:t>4a8b4a684984</a:t>
            </a:r>
            <a:endParaRPr lang="en-US" sz="1000" dirty="0" smtClean="0">
              <a:solidFill>
                <a:srgbClr val="4A86E8"/>
              </a:solidFill>
            </a:endParaRPr>
          </a:p>
          <a:p>
            <a:endParaRPr lang="en-US" sz="1000" dirty="0">
              <a:solidFill>
                <a:srgbClr val="4A86E8"/>
              </a:solidFill>
            </a:endParaRPr>
          </a:p>
          <a:p>
            <a:r>
              <a:rPr lang="en-US" sz="1000" baseline="30000" dirty="0">
                <a:solidFill>
                  <a:srgbClr val="4A86E8"/>
                </a:solidFill>
              </a:rPr>
              <a:t>36</a:t>
            </a:r>
            <a:r>
              <a:rPr lang="en-US" sz="1000" dirty="0">
                <a:solidFill>
                  <a:srgbClr val="4A86E8"/>
                </a:solidFill>
              </a:rPr>
              <a:t>Dilts, C. for Organizing for America. (2010, September 30). [DAR Constitution Hall, Washington DC, September 30th 2010: The President pauses while speaking at the Gen44 Summit Kickoff Concert, featuring a performance by hip-hop artist </a:t>
            </a:r>
            <a:r>
              <a:rPr lang="en-US" sz="1000" dirty="0" err="1">
                <a:solidFill>
                  <a:srgbClr val="4A86E8"/>
                </a:solidFill>
              </a:rPr>
              <a:t>B.o.B</a:t>
            </a:r>
            <a:r>
              <a:rPr lang="en-US" sz="1000" dirty="0">
                <a:solidFill>
                  <a:srgbClr val="4A86E8"/>
                </a:solidFill>
              </a:rPr>
              <a:t>.]. Retrieved from </a:t>
            </a:r>
            <a:r>
              <a:rPr lang="en-US" sz="1000" dirty="0">
                <a:solidFill>
                  <a:srgbClr val="4A86E8"/>
                </a:solidFill>
                <a:hlinkClick r:id="rId9"/>
              </a:rPr>
              <a:t>https://</a:t>
            </a:r>
            <a:r>
              <a:rPr lang="en-US" sz="1000" dirty="0" smtClean="0">
                <a:solidFill>
                  <a:srgbClr val="4A86E8"/>
                </a:solidFill>
                <a:hlinkClick r:id="rId9"/>
              </a:rPr>
              <a:t>www.flickr.com/photos/barackobamadotcom/5301531742</a:t>
            </a:r>
            <a:endParaRPr lang="en-US" sz="1000" dirty="0" smtClean="0">
              <a:solidFill>
                <a:srgbClr val="4A86E8"/>
              </a:solidFill>
            </a:endParaRPr>
          </a:p>
          <a:p>
            <a:endParaRPr lang="en-US" sz="1000" dirty="0">
              <a:solidFill>
                <a:srgbClr val="4A86E8"/>
              </a:solidFill>
            </a:endParaRPr>
          </a:p>
          <a:p>
            <a:endParaRPr lang="en-US" sz="1000" dirty="0">
              <a:solidFill>
                <a:srgbClr val="4A86E8"/>
              </a:solidFill>
            </a:endParaRPr>
          </a:p>
          <a:p>
            <a:endParaRPr lang="en-US" sz="1000" dirty="0"/>
          </a:p>
          <a:p>
            <a:endParaRPr lang="en-US" sz="1000" baseline="30000" dirty="0"/>
          </a:p>
          <a:p>
            <a:r>
              <a:rPr lang="en-US" sz="1000" dirty="0"/>
              <a:t> </a:t>
            </a:r>
          </a:p>
          <a:p>
            <a:endParaRPr lang="en-US" sz="1000" dirty="0"/>
          </a:p>
          <a:p>
            <a:endParaRPr lang="en-US" sz="1000" dirty="0">
              <a:solidFill>
                <a:srgbClr val="4A86E8"/>
              </a:solidFill>
              <a:latin typeface="Verdana" charset="0"/>
              <a:ea typeface="Verdana" charset="0"/>
              <a:cs typeface="Verdana" charset="0"/>
            </a:endParaRPr>
          </a:p>
        </p:txBody>
      </p:sp>
    </p:spTree>
    <p:extLst>
      <p:ext uri="{BB962C8B-B14F-4D97-AF65-F5344CB8AC3E}">
        <p14:creationId xmlns:p14="http://schemas.microsoft.com/office/powerpoint/2010/main" val="57724650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Shape 76"/>
          <p:cNvSpPr txBox="1">
            <a:spLocks noGrp="1"/>
          </p:cNvSpPr>
          <p:nvPr>
            <p:ph type="title"/>
          </p:nvPr>
        </p:nvSpPr>
        <p:spPr>
          <a:xfrm>
            <a:off x="405635" y="4286771"/>
            <a:ext cx="3840896" cy="1633652"/>
          </a:xfrm>
          <a:prstGeom prst="rect">
            <a:avLst/>
          </a:prstGeom>
          <a:solidFill>
            <a:srgbClr val="4A86E8">
              <a:alpha val="85000"/>
            </a:srgbClr>
          </a:solidFill>
        </p:spPr>
        <p:txBody>
          <a:bodyPr lIns="91425" tIns="91425" rIns="91425" bIns="91425" anchor="ctr" anchorCtr="0">
            <a:noAutofit/>
          </a:bodyPr>
          <a:lstStyle/>
          <a:p>
            <a:pPr lvl="0"/>
            <a:r>
              <a:rPr lang="en-US" sz="2200" dirty="0" smtClean="0">
                <a:solidFill>
                  <a:schemeClr val="bg1"/>
                </a:solidFill>
              </a:rPr>
              <a:t>Image Citations</a:t>
            </a:r>
            <a:endParaRPr lang="en" sz="2200" dirty="0">
              <a:solidFill>
                <a:schemeClr val="bg1"/>
              </a:solidFill>
            </a:endParaRPr>
          </a:p>
        </p:txBody>
      </p:sp>
      <p:sp>
        <p:nvSpPr>
          <p:cNvPr id="8" name="Slide Number Placeholder 1"/>
          <p:cNvSpPr>
            <a:spLocks noGrp="1"/>
          </p:cNvSpPr>
          <p:nvPr>
            <p:ph type="sldNum" idx="12"/>
          </p:nvPr>
        </p:nvSpPr>
        <p:spPr>
          <a:xfrm>
            <a:off x="8289772" y="5703823"/>
            <a:ext cx="548700" cy="524700"/>
          </a:xfrm>
        </p:spPr>
        <p:txBody>
          <a:bodyPr/>
          <a:lstStyle/>
          <a:p>
            <a:pPr lvl="0" algn="ctr" rtl="0">
              <a:spcBef>
                <a:spcPts val="0"/>
              </a:spcBef>
              <a:buNone/>
            </a:pPr>
            <a:fld id="{33B440F8-8A4C-6741-8DC9-4F6D76638843}" type="slidenum">
              <a:rPr lang="en" sz="1200" smtClean="0">
                <a:solidFill>
                  <a:srgbClr val="4A86E8"/>
                </a:solidFill>
                <a:latin typeface="Verdana"/>
                <a:ea typeface="Verdana"/>
                <a:cs typeface="Verdana"/>
                <a:sym typeface="Verdana"/>
              </a:rPr>
              <a:t>31</a:t>
            </a:fld>
            <a:endParaRPr lang="en" sz="1200" dirty="0">
              <a:solidFill>
                <a:srgbClr val="4A86E8"/>
              </a:solidFill>
              <a:latin typeface="Verdana"/>
              <a:ea typeface="Verdana"/>
              <a:cs typeface="Verdana"/>
              <a:sym typeface="Verdana"/>
            </a:endParaRPr>
          </a:p>
        </p:txBody>
      </p:sp>
      <p:sp>
        <p:nvSpPr>
          <p:cNvPr id="9" name="Rectangle 8"/>
          <p:cNvSpPr/>
          <p:nvPr/>
        </p:nvSpPr>
        <p:spPr>
          <a:xfrm>
            <a:off x="5112945" y="5843063"/>
            <a:ext cx="2871299" cy="246221"/>
          </a:xfrm>
          <a:prstGeom prst="rect">
            <a:avLst/>
          </a:prstGeom>
        </p:spPr>
        <p:txBody>
          <a:bodyPr wrap="none">
            <a:spAutoFit/>
          </a:bodyPr>
          <a:lstStyle/>
          <a:p>
            <a:r>
              <a:rPr lang="en-US" sz="1000" b="1" i="1" dirty="0">
                <a:solidFill>
                  <a:srgbClr val="4A86E8"/>
                </a:solidFill>
              </a:rPr>
              <a:t>Exploring American Culture</a:t>
            </a:r>
            <a:r>
              <a:rPr lang="en-US" sz="1000" dirty="0">
                <a:solidFill>
                  <a:srgbClr val="4A86E8"/>
                </a:solidFill>
              </a:rPr>
              <a:t>, August 14, 2017</a:t>
            </a:r>
          </a:p>
        </p:txBody>
      </p:sp>
      <p:sp>
        <p:nvSpPr>
          <p:cNvPr id="5" name="Rectangle 4"/>
          <p:cNvSpPr/>
          <p:nvPr/>
        </p:nvSpPr>
        <p:spPr>
          <a:xfrm>
            <a:off x="4773413" y="1054577"/>
            <a:ext cx="4261472" cy="2862322"/>
          </a:xfrm>
          <a:prstGeom prst="rect">
            <a:avLst/>
          </a:prstGeom>
        </p:spPr>
        <p:txBody>
          <a:bodyPr wrap="square">
            <a:spAutoFit/>
          </a:bodyPr>
          <a:lstStyle/>
          <a:p>
            <a:r>
              <a:rPr lang="en-US" sz="1000" baseline="30000" dirty="0">
                <a:solidFill>
                  <a:srgbClr val="4A86E8"/>
                </a:solidFill>
              </a:rPr>
              <a:t>37</a:t>
            </a:r>
            <a:r>
              <a:rPr lang="en-US" sz="1000" dirty="0">
                <a:solidFill>
                  <a:srgbClr val="4A86E8"/>
                </a:solidFill>
              </a:rPr>
              <a:t>Business Insider. (2017, June 30). [Donald Trump]. Retrieved from </a:t>
            </a:r>
            <a:r>
              <a:rPr lang="en-US" sz="1000" dirty="0">
                <a:solidFill>
                  <a:srgbClr val="4A86E8"/>
                </a:solidFill>
                <a:hlinkClick r:id="rId4"/>
              </a:rPr>
              <a:t>http://www.huffingtonpost.com/entry/donald-trump-bully-in-chief_us_595678ece4b0c85b96c66133</a:t>
            </a:r>
            <a:endParaRPr lang="en-US" sz="1000" dirty="0">
              <a:solidFill>
                <a:srgbClr val="4A86E8"/>
              </a:solidFill>
            </a:endParaRPr>
          </a:p>
          <a:p>
            <a:endParaRPr lang="en-US" sz="1000" baseline="30000" dirty="0" smtClean="0">
              <a:solidFill>
                <a:srgbClr val="4A86E8"/>
              </a:solidFill>
            </a:endParaRPr>
          </a:p>
          <a:p>
            <a:r>
              <a:rPr lang="en-US" sz="1000" baseline="30000" dirty="0" smtClean="0">
                <a:solidFill>
                  <a:srgbClr val="4A86E8"/>
                </a:solidFill>
              </a:rPr>
              <a:t>38</a:t>
            </a:r>
            <a:r>
              <a:rPr lang="en-US" sz="1000" dirty="0" smtClean="0">
                <a:solidFill>
                  <a:srgbClr val="4A86E8"/>
                </a:solidFill>
              </a:rPr>
              <a:t>[Mugshot </a:t>
            </a:r>
            <a:r>
              <a:rPr lang="en-US" sz="1000" dirty="0">
                <a:solidFill>
                  <a:srgbClr val="4A86E8"/>
                </a:solidFill>
              </a:rPr>
              <a:t>of O.J. Simpson]. (2016, February 5). Retrieved from </a:t>
            </a:r>
            <a:r>
              <a:rPr lang="en-US" sz="1000" dirty="0">
                <a:solidFill>
                  <a:srgbClr val="4A86E8"/>
                </a:solidFill>
                <a:hlinkClick r:id="rId5"/>
              </a:rPr>
              <a:t>http://www.businessinsider.com/if-i-did-it-how-oj-simpson-2016-2</a:t>
            </a:r>
            <a:endParaRPr lang="en-US" sz="1000" dirty="0">
              <a:solidFill>
                <a:srgbClr val="4A86E8"/>
              </a:solidFill>
            </a:endParaRPr>
          </a:p>
          <a:p>
            <a:endParaRPr lang="en-US" sz="1000" baseline="30000" dirty="0" smtClean="0">
              <a:solidFill>
                <a:srgbClr val="4A86E8"/>
              </a:solidFill>
            </a:endParaRPr>
          </a:p>
          <a:p>
            <a:r>
              <a:rPr lang="en-US" sz="1000" baseline="30000" dirty="0" smtClean="0">
                <a:solidFill>
                  <a:srgbClr val="4A86E8"/>
                </a:solidFill>
              </a:rPr>
              <a:t>39</a:t>
            </a:r>
            <a:r>
              <a:rPr lang="en-US" sz="1000" dirty="0" smtClean="0">
                <a:solidFill>
                  <a:srgbClr val="4A86E8"/>
                </a:solidFill>
              </a:rPr>
              <a:t>[Front </a:t>
            </a:r>
            <a:r>
              <a:rPr lang="en-US" sz="1000" dirty="0">
                <a:solidFill>
                  <a:srgbClr val="4A86E8"/>
                </a:solidFill>
              </a:rPr>
              <a:t>cover art for the book The Ugly American written by Eugene Burdick and William </a:t>
            </a:r>
            <a:r>
              <a:rPr lang="en-US" sz="1000" dirty="0" err="1">
                <a:solidFill>
                  <a:srgbClr val="4A86E8"/>
                </a:solidFill>
              </a:rPr>
              <a:t>Lederer</a:t>
            </a:r>
            <a:r>
              <a:rPr lang="en-US" sz="1000" dirty="0">
                <a:solidFill>
                  <a:srgbClr val="4A86E8"/>
                </a:solidFill>
              </a:rPr>
              <a:t>, published by Norton.]. (</a:t>
            </a:r>
            <a:r>
              <a:rPr lang="en-US" sz="1000" dirty="0" err="1">
                <a:solidFill>
                  <a:srgbClr val="4A86E8"/>
                </a:solidFill>
              </a:rPr>
              <a:t>n.d.</a:t>
            </a:r>
            <a:r>
              <a:rPr lang="en-US" sz="1000" dirty="0">
                <a:solidFill>
                  <a:srgbClr val="4A86E8"/>
                </a:solidFill>
              </a:rPr>
              <a:t>). Retrieved from </a:t>
            </a:r>
            <a:r>
              <a:rPr lang="en-US" sz="1000" dirty="0">
                <a:solidFill>
                  <a:srgbClr val="4A86E8"/>
                </a:solidFill>
                <a:hlinkClick r:id="rId6"/>
              </a:rPr>
              <a:t>https://</a:t>
            </a:r>
            <a:r>
              <a:rPr lang="en-US" sz="1000" dirty="0" smtClean="0">
                <a:solidFill>
                  <a:srgbClr val="4A86E8"/>
                </a:solidFill>
                <a:hlinkClick r:id="rId6"/>
              </a:rPr>
              <a:t>en.wikipedia.org/wiki/The_Ugly_American</a:t>
            </a:r>
            <a:endParaRPr lang="en-US" sz="1000" dirty="0" smtClean="0">
              <a:solidFill>
                <a:srgbClr val="4A86E8"/>
              </a:solidFill>
            </a:endParaRPr>
          </a:p>
          <a:p>
            <a:endParaRPr lang="en-US" sz="1000" dirty="0">
              <a:solidFill>
                <a:srgbClr val="4A86E8"/>
              </a:solidFill>
            </a:endParaRPr>
          </a:p>
          <a:p>
            <a:r>
              <a:rPr lang="en-US" sz="1000" baseline="30000" dirty="0" smtClean="0">
                <a:solidFill>
                  <a:srgbClr val="4A86E8"/>
                </a:solidFill>
              </a:rPr>
              <a:t>40</a:t>
            </a:r>
            <a:r>
              <a:rPr lang="en-US" sz="1000" dirty="0" smtClean="0">
                <a:solidFill>
                  <a:srgbClr val="4A86E8"/>
                </a:solidFill>
              </a:rPr>
              <a:t>[2016 </a:t>
            </a:r>
            <a:r>
              <a:rPr lang="en-US" sz="1000" dirty="0">
                <a:solidFill>
                  <a:srgbClr val="4A86E8"/>
                </a:solidFill>
              </a:rPr>
              <a:t>Presidential Election results]. (2017, July 20). Retrieved from https://www.270towin.com/maps/2016-actual-electoral-map</a:t>
            </a:r>
          </a:p>
          <a:p>
            <a:endParaRPr lang="en-US" sz="1000" dirty="0"/>
          </a:p>
          <a:p>
            <a:endParaRPr lang="en-US" sz="1000" dirty="0"/>
          </a:p>
          <a:p>
            <a:endParaRPr lang="en-US" sz="1000" baseline="30000" dirty="0"/>
          </a:p>
          <a:p>
            <a:r>
              <a:rPr lang="en-US" sz="1000" dirty="0"/>
              <a:t> </a:t>
            </a:r>
          </a:p>
          <a:p>
            <a:endParaRPr lang="en-US" sz="1000" dirty="0"/>
          </a:p>
          <a:p>
            <a:endParaRPr lang="en-US" sz="1000" dirty="0">
              <a:solidFill>
                <a:srgbClr val="4A86E8"/>
              </a:solidFill>
              <a:latin typeface="Verdana" charset="0"/>
              <a:ea typeface="Verdana" charset="0"/>
              <a:cs typeface="Verdana" charset="0"/>
            </a:endParaRPr>
          </a:p>
        </p:txBody>
      </p:sp>
    </p:spTree>
    <p:extLst>
      <p:ext uri="{BB962C8B-B14F-4D97-AF65-F5344CB8AC3E}">
        <p14:creationId xmlns:p14="http://schemas.microsoft.com/office/powerpoint/2010/main" val="78354017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5821"/>
            <a:ext cx="9144000" cy="6858000"/>
          </a:xfrm>
          <a:prstGeom prst="rect">
            <a:avLst/>
          </a:prstGeom>
        </p:spPr>
      </p:pic>
      <p:sp>
        <p:nvSpPr>
          <p:cNvPr id="7" name="Rounded Rectangle 6"/>
          <p:cNvSpPr/>
          <p:nvPr/>
        </p:nvSpPr>
        <p:spPr>
          <a:xfrm>
            <a:off x="916631" y="484169"/>
            <a:ext cx="7122284" cy="465615"/>
          </a:xfrm>
          <a:prstGeom prst="roundRect">
            <a:avLst/>
          </a:prstGeom>
          <a:solidFill>
            <a:srgbClr val="4A86E8">
              <a:alpha val="85000"/>
            </a:srgbClr>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bg1"/>
                </a:solidFill>
                <a:latin typeface="Verdana"/>
                <a:ea typeface="Verdana"/>
                <a:cs typeface="Verdana"/>
                <a:sym typeface="Verdana"/>
              </a:rPr>
              <a:t>Double America 2 </a:t>
            </a:r>
            <a:r>
              <a:rPr lang="en-US" sz="1100" b="1" dirty="0" smtClean="0">
                <a:solidFill>
                  <a:schemeClr val="bg1"/>
                </a:solidFill>
                <a:latin typeface="Verdana"/>
                <a:ea typeface="Verdana"/>
                <a:cs typeface="Verdana"/>
                <a:sym typeface="Verdana"/>
              </a:rPr>
              <a:t>(2014), Glenn </a:t>
            </a:r>
            <a:r>
              <a:rPr lang="en-US" sz="1100" b="1" dirty="0" err="1" smtClean="0">
                <a:solidFill>
                  <a:schemeClr val="bg1"/>
                </a:solidFill>
                <a:latin typeface="Verdana"/>
                <a:ea typeface="Verdana"/>
                <a:cs typeface="Verdana"/>
                <a:sym typeface="Verdana"/>
              </a:rPr>
              <a:t>Ligon</a:t>
            </a:r>
            <a:r>
              <a:rPr lang="en-US" sz="1100" b="1" dirty="0" smtClean="0">
                <a:solidFill>
                  <a:schemeClr val="bg1"/>
                </a:solidFill>
                <a:latin typeface="Verdana"/>
                <a:ea typeface="Verdana"/>
                <a:cs typeface="Verdana"/>
                <a:sym typeface="Verdana"/>
              </a:rPr>
              <a:t>, American artist</a:t>
            </a:r>
            <a:endParaRPr lang="en-US" sz="1100" b="1" dirty="0">
              <a:solidFill>
                <a:schemeClr val="bg1"/>
              </a:solidFill>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8061" b="4637"/>
          <a:stretch/>
        </p:blipFill>
        <p:spPr>
          <a:xfrm>
            <a:off x="916631" y="1133101"/>
            <a:ext cx="7122284" cy="4663440"/>
          </a:xfrm>
          <a:prstGeom prst="rect">
            <a:avLst/>
          </a:prstGeom>
        </p:spPr>
      </p:pic>
      <p:sp>
        <p:nvSpPr>
          <p:cNvPr id="5" name="TextBox 4"/>
          <p:cNvSpPr txBox="1"/>
          <p:nvPr/>
        </p:nvSpPr>
        <p:spPr>
          <a:xfrm>
            <a:off x="7631587" y="5408753"/>
            <a:ext cx="280328" cy="276999"/>
          </a:xfrm>
          <a:prstGeom prst="rect">
            <a:avLst/>
          </a:prstGeom>
          <a:solidFill>
            <a:schemeClr val="bg1"/>
          </a:solidFill>
        </p:spPr>
        <p:txBody>
          <a:bodyPr wrap="square" rtlCol="0">
            <a:spAutoFit/>
          </a:bodyPr>
          <a:lstStyle/>
          <a:p>
            <a:r>
              <a:rPr lang="en-US" sz="1200" b="1" dirty="0">
                <a:solidFill>
                  <a:srgbClr val="4A86E8"/>
                </a:solidFill>
                <a:latin typeface="Verdana" charset="0"/>
                <a:ea typeface="Verdana" charset="0"/>
                <a:cs typeface="Verdana" charset="0"/>
              </a:rPr>
              <a:t>2</a:t>
            </a:r>
          </a:p>
        </p:txBody>
      </p:sp>
    </p:spTree>
    <p:extLst>
      <p:ext uri="{BB962C8B-B14F-4D97-AF65-F5344CB8AC3E}">
        <p14:creationId xmlns:p14="http://schemas.microsoft.com/office/powerpoint/2010/main" val="157885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23" name="Picture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5821"/>
            <a:ext cx="9144000" cy="6858000"/>
          </a:xfrm>
          <a:prstGeom prst="rect">
            <a:avLst/>
          </a:prstGeom>
        </p:spPr>
      </p:pic>
      <p:sp>
        <p:nvSpPr>
          <p:cNvPr id="77" name="Shape 77"/>
          <p:cNvSpPr txBox="1">
            <a:spLocks noGrp="1"/>
          </p:cNvSpPr>
          <p:nvPr>
            <p:ph type="body" idx="2"/>
          </p:nvPr>
        </p:nvSpPr>
        <p:spPr>
          <a:xfrm>
            <a:off x="184838" y="7474"/>
            <a:ext cx="4216405" cy="4347411"/>
          </a:xfrm>
          <a:prstGeom prst="rect">
            <a:avLst/>
          </a:prstGeom>
          <a:solidFill>
            <a:schemeClr val="bg1">
              <a:alpha val="85000"/>
            </a:schemeClr>
          </a:solidFill>
        </p:spPr>
        <p:txBody>
          <a:bodyPr lIns="91425" tIns="91425" rIns="91425" bIns="91425" anchor="t" anchorCtr="0">
            <a:noAutofit/>
          </a:bodyPr>
          <a:lstStyle/>
          <a:p>
            <a:pPr marL="971550" indent="-674688"/>
            <a:endParaRPr lang="en-US" sz="1200" b="1" u="sng" dirty="0" smtClean="0"/>
          </a:p>
          <a:p>
            <a:pPr marL="63500"/>
            <a:r>
              <a:rPr lang="en-US" sz="1400" dirty="0" smtClean="0"/>
              <a:t>“</a:t>
            </a:r>
            <a:r>
              <a:rPr lang="en-US" sz="1400" dirty="0"/>
              <a:t>To literally put the Confederacy on a pedestal in our most prominent places of honor is an inaccurate recitation of our full past, it is an affront to our present, and it is a bad prescription for our </a:t>
            </a:r>
            <a:r>
              <a:rPr lang="en-US" sz="1400" dirty="0" smtClean="0"/>
              <a:t>future. History </a:t>
            </a:r>
            <a:r>
              <a:rPr lang="en-US" sz="1400" dirty="0"/>
              <a:t>cannot be changed. It cannot be moved like a statue. What is done is done. The Civil War is over, and the Confederacy lost and we are better for it</a:t>
            </a:r>
            <a:r>
              <a:rPr lang="en-US" sz="1400" dirty="0" smtClean="0"/>
              <a:t>.”</a:t>
            </a:r>
          </a:p>
          <a:p>
            <a:pPr marL="63500"/>
            <a:r>
              <a:rPr lang="en-US" sz="1400" dirty="0" smtClean="0"/>
              <a:t>- </a:t>
            </a:r>
            <a:r>
              <a:rPr lang="en-US" sz="1400" b="1" dirty="0" smtClean="0"/>
              <a:t>Mitch Landrieu,</a:t>
            </a:r>
            <a:r>
              <a:rPr lang="en-US" sz="1400" i="1" dirty="0" smtClean="0"/>
              <a:t> Mayor of New Orleans</a:t>
            </a:r>
            <a:endParaRPr lang="en-US" sz="1400" b="1" dirty="0"/>
          </a:p>
        </p:txBody>
      </p:sp>
      <p:sp>
        <p:nvSpPr>
          <p:cNvPr id="16" name="Shape 76"/>
          <p:cNvSpPr txBox="1">
            <a:spLocks noGrp="1"/>
          </p:cNvSpPr>
          <p:nvPr>
            <p:ph type="title"/>
          </p:nvPr>
        </p:nvSpPr>
        <p:spPr>
          <a:xfrm>
            <a:off x="275384" y="4434464"/>
            <a:ext cx="4035315" cy="1253770"/>
          </a:xfrm>
          <a:prstGeom prst="rect">
            <a:avLst/>
          </a:prstGeom>
          <a:solidFill>
            <a:srgbClr val="4A86E8">
              <a:alpha val="85000"/>
            </a:srgbClr>
          </a:solidFill>
        </p:spPr>
        <p:txBody>
          <a:bodyPr lIns="91425" tIns="91425" rIns="91425" bIns="91425" anchor="ctr" anchorCtr="0">
            <a:noAutofit/>
          </a:bodyPr>
          <a:lstStyle/>
          <a:p>
            <a:pPr lvl="0"/>
            <a:r>
              <a:rPr lang="en-US" sz="2400" dirty="0" smtClean="0">
                <a:solidFill>
                  <a:schemeClr val="bg1"/>
                </a:solidFill>
              </a:rPr>
              <a:t>Who are we?</a:t>
            </a:r>
            <a:endParaRPr lang="en" sz="2400" dirty="0">
              <a:solidFill>
                <a:schemeClr val="bg1"/>
              </a:solidFill>
            </a:endParaRPr>
          </a:p>
        </p:txBody>
      </p:sp>
      <p:sp>
        <p:nvSpPr>
          <p:cNvPr id="24" name="Slide Number Placeholder 1"/>
          <p:cNvSpPr>
            <a:spLocks noGrp="1"/>
          </p:cNvSpPr>
          <p:nvPr>
            <p:ph type="sldNum" idx="12"/>
          </p:nvPr>
        </p:nvSpPr>
        <p:spPr>
          <a:xfrm>
            <a:off x="8289772" y="5703823"/>
            <a:ext cx="548700" cy="524700"/>
          </a:xfrm>
        </p:spPr>
        <p:txBody>
          <a:bodyPr/>
          <a:lstStyle/>
          <a:p>
            <a:pPr lvl="0" algn="ctr" rtl="0">
              <a:spcBef>
                <a:spcPts val="0"/>
              </a:spcBef>
              <a:buNone/>
            </a:pPr>
            <a:fld id="{8A046A35-D723-6F40-9EB8-CE84C3CF8672}" type="slidenum">
              <a:rPr lang="en" sz="1200" smtClean="0">
                <a:solidFill>
                  <a:srgbClr val="4A86E8"/>
                </a:solidFill>
                <a:latin typeface="Verdana"/>
                <a:ea typeface="Verdana"/>
                <a:cs typeface="Verdana"/>
                <a:sym typeface="Verdana"/>
              </a:rPr>
              <a:t>5</a:t>
            </a:fld>
            <a:endParaRPr lang="en" sz="1200" dirty="0">
              <a:solidFill>
                <a:srgbClr val="4A86E8"/>
              </a:solidFill>
              <a:latin typeface="Verdana"/>
              <a:ea typeface="Verdana"/>
              <a:cs typeface="Verdana"/>
              <a:sym typeface="Verdana"/>
            </a:endParaRPr>
          </a:p>
        </p:txBody>
      </p:sp>
      <p:sp>
        <p:nvSpPr>
          <p:cNvPr id="25" name="Rectangle 24"/>
          <p:cNvSpPr/>
          <p:nvPr/>
        </p:nvSpPr>
        <p:spPr>
          <a:xfrm>
            <a:off x="5112945" y="5843063"/>
            <a:ext cx="2871299" cy="246221"/>
          </a:xfrm>
          <a:prstGeom prst="rect">
            <a:avLst/>
          </a:prstGeom>
        </p:spPr>
        <p:txBody>
          <a:bodyPr wrap="none">
            <a:spAutoFit/>
          </a:bodyPr>
          <a:lstStyle/>
          <a:p>
            <a:r>
              <a:rPr lang="en-US" sz="1000" b="1" i="1" dirty="0">
                <a:solidFill>
                  <a:srgbClr val="4A86E8"/>
                </a:solidFill>
              </a:rPr>
              <a:t>Exploring American Culture</a:t>
            </a:r>
            <a:r>
              <a:rPr lang="en-US" sz="1000" dirty="0">
                <a:solidFill>
                  <a:srgbClr val="4A86E8"/>
                </a:solidFill>
              </a:rPr>
              <a:t>, August 14, 2017</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34426" y="337155"/>
            <a:ext cx="3250323" cy="2166882"/>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34426" y="2601162"/>
            <a:ext cx="3249818" cy="2437364"/>
          </a:xfrm>
          <a:prstGeom prst="rect">
            <a:avLst/>
          </a:prstGeom>
        </p:spPr>
      </p:pic>
      <p:sp>
        <p:nvSpPr>
          <p:cNvPr id="12" name="TextBox 11"/>
          <p:cNvSpPr txBox="1"/>
          <p:nvPr/>
        </p:nvSpPr>
        <p:spPr>
          <a:xfrm>
            <a:off x="8038533" y="2181179"/>
            <a:ext cx="279399" cy="278033"/>
          </a:xfrm>
          <a:prstGeom prst="rect">
            <a:avLst/>
          </a:prstGeom>
          <a:solidFill>
            <a:schemeClr val="bg1"/>
          </a:solidFill>
        </p:spPr>
        <p:txBody>
          <a:bodyPr wrap="square" rtlCol="0">
            <a:spAutoFit/>
          </a:bodyPr>
          <a:lstStyle/>
          <a:p>
            <a:r>
              <a:rPr lang="en-US" sz="1200" b="1" dirty="0">
                <a:solidFill>
                  <a:srgbClr val="4A86E8"/>
                </a:solidFill>
                <a:latin typeface="Verdana" charset="0"/>
                <a:ea typeface="Verdana" charset="0"/>
                <a:cs typeface="Verdana" charset="0"/>
              </a:rPr>
              <a:t>3</a:t>
            </a:r>
          </a:p>
        </p:txBody>
      </p:sp>
      <p:sp>
        <p:nvSpPr>
          <p:cNvPr id="13" name="TextBox 12"/>
          <p:cNvSpPr txBox="1"/>
          <p:nvPr/>
        </p:nvSpPr>
        <p:spPr>
          <a:xfrm>
            <a:off x="8038533" y="4760492"/>
            <a:ext cx="279399" cy="278033"/>
          </a:xfrm>
          <a:prstGeom prst="rect">
            <a:avLst/>
          </a:prstGeom>
          <a:solidFill>
            <a:schemeClr val="bg1"/>
          </a:solidFill>
        </p:spPr>
        <p:txBody>
          <a:bodyPr wrap="square" rtlCol="0">
            <a:spAutoFit/>
          </a:bodyPr>
          <a:lstStyle/>
          <a:p>
            <a:r>
              <a:rPr lang="en-US" sz="1200" b="1" dirty="0" smtClean="0">
                <a:solidFill>
                  <a:srgbClr val="4A86E8"/>
                </a:solidFill>
                <a:latin typeface="Verdana" charset="0"/>
                <a:ea typeface="Verdana" charset="0"/>
                <a:cs typeface="Verdana" charset="0"/>
              </a:rPr>
              <a:t>4</a:t>
            </a:r>
            <a:endParaRPr lang="en-US" sz="1200" b="1" dirty="0">
              <a:solidFill>
                <a:srgbClr val="4A86E8"/>
              </a:solidFill>
              <a:latin typeface="Verdana" charset="0"/>
              <a:ea typeface="Verdana" charset="0"/>
              <a:cs typeface="Verdana" charset="0"/>
            </a:endParaRPr>
          </a:p>
        </p:txBody>
      </p:sp>
    </p:spTree>
    <p:extLst>
      <p:ext uri="{BB962C8B-B14F-4D97-AF65-F5344CB8AC3E}">
        <p14:creationId xmlns:p14="http://schemas.microsoft.com/office/powerpoint/2010/main" val="1945980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7" name="Shape 77"/>
          <p:cNvSpPr txBox="1">
            <a:spLocks noGrp="1"/>
          </p:cNvSpPr>
          <p:nvPr>
            <p:ph type="body" idx="2"/>
          </p:nvPr>
        </p:nvSpPr>
        <p:spPr>
          <a:xfrm>
            <a:off x="275384" y="0"/>
            <a:ext cx="4035315" cy="3964387"/>
          </a:xfrm>
          <a:prstGeom prst="rect">
            <a:avLst/>
          </a:prstGeom>
          <a:solidFill>
            <a:schemeClr val="bg1">
              <a:alpha val="85000"/>
            </a:schemeClr>
          </a:solidFill>
        </p:spPr>
        <p:txBody>
          <a:bodyPr lIns="91425" tIns="91425" rIns="91425" bIns="91425" anchor="t" anchorCtr="0">
            <a:noAutofit/>
          </a:bodyPr>
          <a:lstStyle/>
          <a:p>
            <a:pPr marL="1039813" indent="-801688">
              <a:lnSpc>
                <a:spcPct val="100000"/>
              </a:lnSpc>
            </a:pPr>
            <a:endParaRPr lang="en-US" sz="1400" b="1" dirty="0" smtClean="0"/>
          </a:p>
          <a:p>
            <a:pPr marL="1039813" indent="-801688"/>
            <a:r>
              <a:rPr lang="en-US" sz="1400" b="1" dirty="0" smtClean="0"/>
              <a:t>People</a:t>
            </a:r>
            <a:r>
              <a:rPr lang="en-US" sz="1400" b="1" dirty="0"/>
              <a:t>: </a:t>
            </a:r>
            <a:r>
              <a:rPr lang="en-US" sz="1400" dirty="0" smtClean="0"/>
              <a:t>Obama</a:t>
            </a:r>
            <a:r>
              <a:rPr lang="en-US" sz="1400" i="1" dirty="0" smtClean="0"/>
              <a:t>, </a:t>
            </a:r>
            <a:r>
              <a:rPr lang="en-US" sz="1400" dirty="0" smtClean="0"/>
              <a:t>Simone </a:t>
            </a:r>
            <a:r>
              <a:rPr lang="en-US" sz="1400" dirty="0" err="1" smtClean="0"/>
              <a:t>Biles</a:t>
            </a:r>
            <a:r>
              <a:rPr lang="en-US" sz="1400" dirty="0" smtClean="0"/>
              <a:t>, Kobe </a:t>
            </a:r>
            <a:r>
              <a:rPr lang="en-US" sz="1400" dirty="0"/>
              <a:t>Bryant, </a:t>
            </a:r>
            <a:r>
              <a:rPr lang="en-US" sz="1400" dirty="0" smtClean="0"/>
              <a:t>Trump</a:t>
            </a:r>
            <a:r>
              <a:rPr lang="en-US" sz="1400" dirty="0"/>
              <a:t>, Steve Jobs, Angelina Jolie </a:t>
            </a:r>
          </a:p>
          <a:p>
            <a:pPr marL="1039813" indent="-801688"/>
            <a:r>
              <a:rPr lang="en-US" sz="1400" b="1" dirty="0" smtClean="0"/>
              <a:t>Places</a:t>
            </a:r>
            <a:r>
              <a:rPr lang="en-US" sz="1400" b="1" dirty="0"/>
              <a:t>: </a:t>
            </a:r>
            <a:r>
              <a:rPr lang="en-US" sz="1400" dirty="0"/>
              <a:t>Times Square, Statue of Liberty, Silicon Valley</a:t>
            </a:r>
            <a:r>
              <a:rPr lang="en-US" sz="1400" dirty="0" smtClean="0"/>
              <a:t>, basketball court, small </a:t>
            </a:r>
            <a:r>
              <a:rPr lang="en-US" sz="1400" dirty="0"/>
              <a:t>town church</a:t>
            </a:r>
          </a:p>
          <a:p>
            <a:pPr marL="1039813" indent="-801688"/>
            <a:r>
              <a:rPr lang="en-US" sz="1400" b="1" dirty="0"/>
              <a:t>Things: </a:t>
            </a:r>
            <a:r>
              <a:rPr lang="en-US" sz="1400" dirty="0"/>
              <a:t>basketball, hamburger, </a:t>
            </a:r>
            <a:r>
              <a:rPr lang="en-US" sz="1400" dirty="0" smtClean="0"/>
              <a:t>apple </a:t>
            </a:r>
            <a:r>
              <a:rPr lang="en-US" sz="1400" dirty="0"/>
              <a:t>pie, smart phone, campus, huge house (McMansion) </a:t>
            </a:r>
          </a:p>
        </p:txBody>
      </p:sp>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98912" y="1923018"/>
            <a:ext cx="1578901" cy="1090297"/>
          </a:xfrm>
          <a:prstGeom prst="rect">
            <a:avLst/>
          </a:prstGeom>
        </p:spPr>
      </p:pic>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05343" y="1939060"/>
            <a:ext cx="1578901" cy="1090297"/>
          </a:xfrm>
          <a:prstGeom prst="rect">
            <a:avLst/>
          </a:prstGeom>
        </p:spPr>
      </p:pic>
      <p:pic>
        <p:nvPicPr>
          <p:cNvPr id="8" name="Picture 7"/>
          <p:cNvPicPr>
            <a:picLocks noChangeAspect="1"/>
          </p:cNvPicPr>
          <p:nvPr/>
        </p:nvPicPr>
        <p:blipFill rotWithShape="1">
          <a:blip r:embed="rId6" cstate="screen">
            <a:extLst>
              <a:ext uri="{28A0092B-C50C-407E-A947-70E740481C1C}">
                <a14:useLocalDpi xmlns:a14="http://schemas.microsoft.com/office/drawing/2010/main"/>
              </a:ext>
            </a:extLst>
          </a:blip>
          <a:srcRect t="-1"/>
          <a:stretch/>
        </p:blipFill>
        <p:spPr>
          <a:xfrm>
            <a:off x="6405343" y="354913"/>
            <a:ext cx="1578901" cy="1514310"/>
          </a:xfrm>
          <a:prstGeom prst="rect">
            <a:avLst/>
          </a:prstGeom>
        </p:spPr>
      </p:pic>
      <p:pic>
        <p:nvPicPr>
          <p:cNvPr id="13" name="Picture 1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798912" y="354913"/>
            <a:ext cx="1578901" cy="1507861"/>
          </a:xfrm>
          <a:prstGeom prst="rect">
            <a:avLst/>
          </a:prstGeom>
        </p:spPr>
      </p:pic>
      <p:pic>
        <p:nvPicPr>
          <p:cNvPr id="11" name="Picture 10"/>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798912" y="3069312"/>
            <a:ext cx="3185332" cy="2009510"/>
          </a:xfrm>
          <a:prstGeom prst="rect">
            <a:avLst/>
          </a:prstGeom>
        </p:spPr>
      </p:pic>
      <p:sp>
        <p:nvSpPr>
          <p:cNvPr id="16" name="Shape 76"/>
          <p:cNvSpPr txBox="1">
            <a:spLocks noGrp="1"/>
          </p:cNvSpPr>
          <p:nvPr>
            <p:ph type="title"/>
          </p:nvPr>
        </p:nvSpPr>
        <p:spPr>
          <a:xfrm>
            <a:off x="275384" y="4107513"/>
            <a:ext cx="4035315" cy="1509710"/>
          </a:xfrm>
          <a:prstGeom prst="rect">
            <a:avLst/>
          </a:prstGeom>
          <a:solidFill>
            <a:srgbClr val="4A86E8">
              <a:alpha val="85000"/>
            </a:srgbClr>
          </a:solidFill>
        </p:spPr>
        <p:txBody>
          <a:bodyPr lIns="91425" tIns="91425" rIns="91425" bIns="91425" anchor="ctr" anchorCtr="0">
            <a:noAutofit/>
          </a:bodyPr>
          <a:lstStyle/>
          <a:p>
            <a:pPr lvl="0"/>
            <a:r>
              <a:rPr lang="en-US" sz="2400" dirty="0" smtClean="0">
                <a:solidFill>
                  <a:schemeClr val="bg1"/>
                </a:solidFill>
              </a:rPr>
              <a:t/>
            </a:r>
            <a:br>
              <a:rPr lang="en-US" sz="2400" dirty="0" smtClean="0">
                <a:solidFill>
                  <a:schemeClr val="bg1"/>
                </a:solidFill>
              </a:rPr>
            </a:br>
            <a:r>
              <a:rPr lang="en-US" sz="2400" dirty="0" smtClean="0">
                <a:solidFill>
                  <a:schemeClr val="bg1"/>
                </a:solidFill>
              </a:rPr>
              <a:t>What is American Culture?</a:t>
            </a:r>
            <a:br>
              <a:rPr lang="en-US" sz="2400" dirty="0" smtClean="0">
                <a:solidFill>
                  <a:schemeClr val="bg1"/>
                </a:solidFill>
              </a:rPr>
            </a:br>
            <a:endParaRPr lang="en" sz="2400" dirty="0">
              <a:solidFill>
                <a:schemeClr val="bg1"/>
              </a:solidFill>
            </a:endParaRPr>
          </a:p>
        </p:txBody>
      </p:sp>
      <p:sp>
        <p:nvSpPr>
          <p:cNvPr id="2" name="Slide Number Placeholder 1"/>
          <p:cNvSpPr>
            <a:spLocks noGrp="1"/>
          </p:cNvSpPr>
          <p:nvPr>
            <p:ph type="sldNum" idx="12"/>
          </p:nvPr>
        </p:nvSpPr>
        <p:spPr>
          <a:xfrm>
            <a:off x="8289772" y="5703823"/>
            <a:ext cx="548700" cy="524700"/>
          </a:xfrm>
        </p:spPr>
        <p:txBody>
          <a:bodyPr/>
          <a:lstStyle/>
          <a:p>
            <a:pPr lvl="0" algn="ctr" rtl="0">
              <a:spcBef>
                <a:spcPts val="0"/>
              </a:spcBef>
              <a:buNone/>
            </a:pPr>
            <a:fld id="{00000000-1234-1234-1234-123412341234}" type="slidenum">
              <a:rPr lang="en" sz="1200" smtClean="0">
                <a:solidFill>
                  <a:srgbClr val="4A86E8"/>
                </a:solidFill>
                <a:latin typeface="Verdana"/>
                <a:ea typeface="Verdana"/>
                <a:cs typeface="Verdana"/>
                <a:sym typeface="Verdana"/>
              </a:rPr>
              <a:pPr lvl="0" algn="ctr" rtl="0">
                <a:spcBef>
                  <a:spcPts val="0"/>
                </a:spcBef>
                <a:buNone/>
              </a:pPr>
              <a:t>6</a:t>
            </a:fld>
            <a:endParaRPr lang="en" sz="1200" dirty="0">
              <a:solidFill>
                <a:srgbClr val="4A86E8"/>
              </a:solidFill>
              <a:latin typeface="Verdana"/>
              <a:ea typeface="Verdana"/>
              <a:cs typeface="Verdana"/>
              <a:sym typeface="Verdana"/>
            </a:endParaRPr>
          </a:p>
        </p:txBody>
      </p:sp>
      <p:sp>
        <p:nvSpPr>
          <p:cNvPr id="15" name="Rectangle 14"/>
          <p:cNvSpPr/>
          <p:nvPr/>
        </p:nvSpPr>
        <p:spPr>
          <a:xfrm>
            <a:off x="5112945" y="5843063"/>
            <a:ext cx="2871299" cy="246221"/>
          </a:xfrm>
          <a:prstGeom prst="rect">
            <a:avLst/>
          </a:prstGeom>
        </p:spPr>
        <p:txBody>
          <a:bodyPr wrap="none">
            <a:spAutoFit/>
          </a:bodyPr>
          <a:lstStyle/>
          <a:p>
            <a:r>
              <a:rPr lang="en-US" sz="1000" b="1" i="1" dirty="0">
                <a:solidFill>
                  <a:srgbClr val="4A86E8"/>
                </a:solidFill>
              </a:rPr>
              <a:t>Exploring American Culture</a:t>
            </a:r>
            <a:r>
              <a:rPr lang="en-US" sz="1000" dirty="0">
                <a:solidFill>
                  <a:srgbClr val="4A86E8"/>
                </a:solidFill>
              </a:rPr>
              <a:t>, August 14, 2017</a:t>
            </a:r>
          </a:p>
        </p:txBody>
      </p:sp>
      <p:sp>
        <p:nvSpPr>
          <p:cNvPr id="12" name="TextBox 11"/>
          <p:cNvSpPr txBox="1"/>
          <p:nvPr/>
        </p:nvSpPr>
        <p:spPr>
          <a:xfrm>
            <a:off x="6030858" y="1556120"/>
            <a:ext cx="279399" cy="278033"/>
          </a:xfrm>
          <a:prstGeom prst="rect">
            <a:avLst/>
          </a:prstGeom>
          <a:solidFill>
            <a:schemeClr val="bg1"/>
          </a:solidFill>
        </p:spPr>
        <p:txBody>
          <a:bodyPr wrap="square" rtlCol="0">
            <a:spAutoFit/>
          </a:bodyPr>
          <a:lstStyle/>
          <a:p>
            <a:r>
              <a:rPr lang="en-US" sz="1200" b="1" dirty="0" smtClean="0">
                <a:solidFill>
                  <a:srgbClr val="4A86E8"/>
                </a:solidFill>
                <a:latin typeface="Verdana" charset="0"/>
                <a:ea typeface="Verdana" charset="0"/>
                <a:cs typeface="Verdana" charset="0"/>
              </a:rPr>
              <a:t>5</a:t>
            </a:r>
            <a:endParaRPr lang="en-US" sz="1200" b="1" dirty="0">
              <a:solidFill>
                <a:srgbClr val="4A86E8"/>
              </a:solidFill>
              <a:latin typeface="Verdana" charset="0"/>
              <a:ea typeface="Verdana" charset="0"/>
              <a:cs typeface="Verdana" charset="0"/>
            </a:endParaRPr>
          </a:p>
        </p:txBody>
      </p:sp>
      <p:sp>
        <p:nvSpPr>
          <p:cNvPr id="17" name="TextBox 16"/>
          <p:cNvSpPr txBox="1"/>
          <p:nvPr/>
        </p:nvSpPr>
        <p:spPr>
          <a:xfrm>
            <a:off x="7609759" y="1556120"/>
            <a:ext cx="279399" cy="278033"/>
          </a:xfrm>
          <a:prstGeom prst="rect">
            <a:avLst/>
          </a:prstGeom>
          <a:solidFill>
            <a:schemeClr val="bg1"/>
          </a:solidFill>
        </p:spPr>
        <p:txBody>
          <a:bodyPr wrap="square" rtlCol="0">
            <a:spAutoFit/>
          </a:bodyPr>
          <a:lstStyle/>
          <a:p>
            <a:r>
              <a:rPr lang="en-US" sz="1200" b="1" smtClean="0">
                <a:solidFill>
                  <a:srgbClr val="4A86E8"/>
                </a:solidFill>
                <a:latin typeface="Verdana" charset="0"/>
                <a:ea typeface="Verdana" charset="0"/>
                <a:cs typeface="Verdana" charset="0"/>
              </a:rPr>
              <a:t>6</a:t>
            </a:r>
            <a:endParaRPr lang="en-US" sz="1200" b="1" dirty="0">
              <a:solidFill>
                <a:srgbClr val="4A86E8"/>
              </a:solidFill>
              <a:latin typeface="Verdana" charset="0"/>
              <a:ea typeface="Verdana" charset="0"/>
              <a:cs typeface="Verdana" charset="0"/>
            </a:endParaRPr>
          </a:p>
        </p:txBody>
      </p:sp>
      <p:sp>
        <p:nvSpPr>
          <p:cNvPr id="18" name="TextBox 17"/>
          <p:cNvSpPr txBox="1"/>
          <p:nvPr/>
        </p:nvSpPr>
        <p:spPr>
          <a:xfrm>
            <a:off x="6030858" y="2639005"/>
            <a:ext cx="279399" cy="278033"/>
          </a:xfrm>
          <a:prstGeom prst="rect">
            <a:avLst/>
          </a:prstGeom>
          <a:solidFill>
            <a:schemeClr val="bg1"/>
          </a:solidFill>
        </p:spPr>
        <p:txBody>
          <a:bodyPr wrap="square" rtlCol="0">
            <a:spAutoFit/>
          </a:bodyPr>
          <a:lstStyle/>
          <a:p>
            <a:r>
              <a:rPr lang="en-US" sz="1200" b="1" dirty="0" smtClean="0">
                <a:solidFill>
                  <a:srgbClr val="4A86E8"/>
                </a:solidFill>
                <a:latin typeface="Verdana" charset="0"/>
                <a:ea typeface="Verdana" charset="0"/>
                <a:cs typeface="Verdana" charset="0"/>
              </a:rPr>
              <a:t>7</a:t>
            </a:r>
            <a:endParaRPr lang="en-US" sz="1200" b="1" dirty="0">
              <a:solidFill>
                <a:srgbClr val="4A86E8"/>
              </a:solidFill>
              <a:latin typeface="Verdana" charset="0"/>
              <a:ea typeface="Verdana" charset="0"/>
              <a:cs typeface="Verdana" charset="0"/>
            </a:endParaRPr>
          </a:p>
        </p:txBody>
      </p:sp>
      <p:sp>
        <p:nvSpPr>
          <p:cNvPr id="19" name="TextBox 18"/>
          <p:cNvSpPr txBox="1"/>
          <p:nvPr/>
        </p:nvSpPr>
        <p:spPr>
          <a:xfrm>
            <a:off x="7609759" y="2639005"/>
            <a:ext cx="279399" cy="278033"/>
          </a:xfrm>
          <a:prstGeom prst="rect">
            <a:avLst/>
          </a:prstGeom>
          <a:solidFill>
            <a:schemeClr val="bg1"/>
          </a:solidFill>
        </p:spPr>
        <p:txBody>
          <a:bodyPr wrap="square" rtlCol="0">
            <a:spAutoFit/>
          </a:bodyPr>
          <a:lstStyle/>
          <a:p>
            <a:r>
              <a:rPr lang="en-US" sz="1200" b="1" dirty="0">
                <a:solidFill>
                  <a:srgbClr val="4A86E8"/>
                </a:solidFill>
                <a:latin typeface="Verdana" charset="0"/>
                <a:ea typeface="Verdana" charset="0"/>
                <a:cs typeface="Verdana" charset="0"/>
              </a:rPr>
              <a:t>8</a:t>
            </a:r>
          </a:p>
        </p:txBody>
      </p:sp>
      <p:sp>
        <p:nvSpPr>
          <p:cNvPr id="21" name="TextBox 20"/>
          <p:cNvSpPr txBox="1"/>
          <p:nvPr/>
        </p:nvSpPr>
        <p:spPr>
          <a:xfrm>
            <a:off x="7609758" y="3160142"/>
            <a:ext cx="279399" cy="278033"/>
          </a:xfrm>
          <a:prstGeom prst="rect">
            <a:avLst/>
          </a:prstGeom>
          <a:solidFill>
            <a:schemeClr val="bg1"/>
          </a:solidFill>
        </p:spPr>
        <p:txBody>
          <a:bodyPr wrap="square" rtlCol="0">
            <a:spAutoFit/>
          </a:bodyPr>
          <a:lstStyle/>
          <a:p>
            <a:r>
              <a:rPr lang="en-US" sz="1200" b="1" dirty="0">
                <a:solidFill>
                  <a:srgbClr val="4A86E8"/>
                </a:solidFill>
                <a:latin typeface="Verdana" charset="0"/>
                <a:ea typeface="Verdana" charset="0"/>
                <a:cs typeface="Verdana" charset="0"/>
              </a:rPr>
              <a:t>9</a:t>
            </a:r>
          </a:p>
        </p:txBody>
      </p:sp>
    </p:spTree>
    <p:extLst>
      <p:ext uri="{BB962C8B-B14F-4D97-AF65-F5344CB8AC3E}">
        <p14:creationId xmlns:p14="http://schemas.microsoft.com/office/powerpoint/2010/main" val="1786922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23" name="Picture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7" name="Shape 77"/>
          <p:cNvSpPr txBox="1">
            <a:spLocks noGrp="1"/>
          </p:cNvSpPr>
          <p:nvPr>
            <p:ph type="body" idx="2"/>
          </p:nvPr>
        </p:nvSpPr>
        <p:spPr>
          <a:xfrm>
            <a:off x="275384" y="0"/>
            <a:ext cx="4035315" cy="3964387"/>
          </a:xfrm>
          <a:prstGeom prst="rect">
            <a:avLst/>
          </a:prstGeom>
          <a:solidFill>
            <a:schemeClr val="bg1">
              <a:alpha val="85000"/>
            </a:schemeClr>
          </a:solidFill>
        </p:spPr>
        <p:txBody>
          <a:bodyPr lIns="91425" tIns="91425" rIns="91425" bIns="91425" anchor="t" anchorCtr="0">
            <a:noAutofit/>
          </a:bodyPr>
          <a:lstStyle/>
          <a:p>
            <a:pPr marL="1039813" indent="-801688">
              <a:lnSpc>
                <a:spcPct val="100000"/>
              </a:lnSpc>
            </a:pPr>
            <a:endParaRPr lang="en-US" sz="1400" b="1" dirty="0" smtClean="0"/>
          </a:p>
          <a:p>
            <a:pPr marL="971550" indent="-674688"/>
            <a:r>
              <a:rPr lang="en-US" sz="1400" b="1" dirty="0" smtClean="0"/>
              <a:t>POSSIBLE ANSWERS:</a:t>
            </a:r>
            <a:endParaRPr lang="en-US" sz="1400" b="1" dirty="0"/>
          </a:p>
          <a:p>
            <a:pPr marL="693738" indent="-396875">
              <a:buFont typeface="+mj-lt"/>
              <a:buAutoNum type="arabicPeriod"/>
            </a:pPr>
            <a:r>
              <a:rPr lang="en-US" sz="2000" dirty="0"/>
              <a:t>Pop Culture</a:t>
            </a:r>
          </a:p>
          <a:p>
            <a:pPr marL="693738" indent="-233363">
              <a:buFont typeface="Arial" charset="0"/>
              <a:buChar char="•"/>
            </a:pPr>
            <a:r>
              <a:rPr lang="en-US" sz="1400" dirty="0"/>
              <a:t>Movies</a:t>
            </a:r>
          </a:p>
          <a:p>
            <a:pPr marL="693738" indent="-233363">
              <a:buFont typeface="Arial" charset="0"/>
              <a:buChar char="•"/>
            </a:pPr>
            <a:r>
              <a:rPr lang="en-US" sz="1400" dirty="0"/>
              <a:t>Music</a:t>
            </a:r>
          </a:p>
          <a:p>
            <a:pPr marL="693738" indent="-233363">
              <a:buFont typeface="Arial" charset="0"/>
              <a:buChar char="•"/>
            </a:pPr>
            <a:r>
              <a:rPr lang="en-US" sz="1400" dirty="0"/>
              <a:t>TV</a:t>
            </a:r>
          </a:p>
          <a:p>
            <a:pPr marL="693738" indent="-233363">
              <a:buFont typeface="Arial" charset="0"/>
              <a:buChar char="•"/>
            </a:pPr>
            <a:r>
              <a:rPr lang="en-US" sz="1400" dirty="0"/>
              <a:t>Social media </a:t>
            </a:r>
          </a:p>
        </p:txBody>
      </p:sp>
      <p:sp>
        <p:nvSpPr>
          <p:cNvPr id="16" name="Shape 76"/>
          <p:cNvSpPr txBox="1">
            <a:spLocks noGrp="1"/>
          </p:cNvSpPr>
          <p:nvPr>
            <p:ph type="title"/>
          </p:nvPr>
        </p:nvSpPr>
        <p:spPr>
          <a:xfrm>
            <a:off x="275384" y="4107513"/>
            <a:ext cx="4035315" cy="1509710"/>
          </a:xfrm>
          <a:prstGeom prst="rect">
            <a:avLst/>
          </a:prstGeom>
          <a:solidFill>
            <a:srgbClr val="4A86E8">
              <a:alpha val="85000"/>
            </a:srgbClr>
          </a:solidFill>
        </p:spPr>
        <p:txBody>
          <a:bodyPr lIns="91425" tIns="91425" rIns="91425" bIns="91425" anchor="ctr" anchorCtr="0">
            <a:noAutofit/>
          </a:bodyPr>
          <a:lstStyle/>
          <a:p>
            <a:pPr lvl="0"/>
            <a:r>
              <a:rPr lang="en-US" sz="2400" dirty="0" smtClean="0">
                <a:solidFill>
                  <a:schemeClr val="bg1"/>
                </a:solidFill>
              </a:rPr>
              <a:t/>
            </a:r>
            <a:br>
              <a:rPr lang="en-US" sz="2400" dirty="0" smtClean="0">
                <a:solidFill>
                  <a:schemeClr val="bg1"/>
                </a:solidFill>
              </a:rPr>
            </a:br>
            <a:r>
              <a:rPr lang="en-US" sz="2400" dirty="0" smtClean="0">
                <a:solidFill>
                  <a:schemeClr val="bg1"/>
                </a:solidFill>
              </a:rPr>
              <a:t>What is American Culture?</a:t>
            </a:r>
            <a:br>
              <a:rPr lang="en-US" sz="2400" dirty="0" smtClean="0">
                <a:solidFill>
                  <a:schemeClr val="bg1"/>
                </a:solidFill>
              </a:rPr>
            </a:br>
            <a:endParaRPr lang="en" sz="2400" dirty="0">
              <a:solidFill>
                <a:schemeClr val="bg1"/>
              </a:solidFill>
            </a:endParaRPr>
          </a:p>
        </p:txBody>
      </p:sp>
      <p:sp>
        <p:nvSpPr>
          <p:cNvPr id="32" name="Slide Number Placeholder 1"/>
          <p:cNvSpPr>
            <a:spLocks noGrp="1"/>
          </p:cNvSpPr>
          <p:nvPr>
            <p:ph type="sldNum" idx="12"/>
          </p:nvPr>
        </p:nvSpPr>
        <p:spPr>
          <a:xfrm>
            <a:off x="8289772" y="5703823"/>
            <a:ext cx="548700" cy="524700"/>
          </a:xfrm>
        </p:spPr>
        <p:txBody>
          <a:bodyPr/>
          <a:lstStyle/>
          <a:p>
            <a:pPr lvl="0" algn="ctr" rtl="0">
              <a:spcBef>
                <a:spcPts val="0"/>
              </a:spcBef>
              <a:buNone/>
            </a:pPr>
            <a:fld id="{73E3D2EE-331D-E54F-8FEA-36F04F789C8B}" type="slidenum">
              <a:rPr lang="en" sz="1200" smtClean="0">
                <a:solidFill>
                  <a:srgbClr val="4A86E8"/>
                </a:solidFill>
                <a:latin typeface="Verdana"/>
                <a:ea typeface="Verdana"/>
                <a:cs typeface="Verdana"/>
                <a:sym typeface="Verdana"/>
              </a:rPr>
              <a:t>7</a:t>
            </a:fld>
            <a:endParaRPr lang="en" sz="1200" dirty="0">
              <a:solidFill>
                <a:srgbClr val="4A86E8"/>
              </a:solidFill>
              <a:latin typeface="Verdana"/>
              <a:ea typeface="Verdana"/>
              <a:cs typeface="Verdana"/>
              <a:sym typeface="Verdana"/>
            </a:endParaRPr>
          </a:p>
        </p:txBody>
      </p:sp>
      <p:sp>
        <p:nvSpPr>
          <p:cNvPr id="33" name="Rectangle 32"/>
          <p:cNvSpPr/>
          <p:nvPr/>
        </p:nvSpPr>
        <p:spPr>
          <a:xfrm>
            <a:off x="5112945" y="5843063"/>
            <a:ext cx="2871299" cy="246221"/>
          </a:xfrm>
          <a:prstGeom prst="rect">
            <a:avLst/>
          </a:prstGeom>
        </p:spPr>
        <p:txBody>
          <a:bodyPr wrap="none">
            <a:spAutoFit/>
          </a:bodyPr>
          <a:lstStyle/>
          <a:p>
            <a:r>
              <a:rPr lang="en-US" sz="1000" b="1" i="1" dirty="0">
                <a:solidFill>
                  <a:srgbClr val="4A86E8"/>
                </a:solidFill>
              </a:rPr>
              <a:t>Exploring American Culture</a:t>
            </a:r>
            <a:r>
              <a:rPr lang="en-US" sz="1000" dirty="0">
                <a:solidFill>
                  <a:srgbClr val="4A86E8"/>
                </a:solidFill>
              </a:rPr>
              <a:t>, August 14, 2017</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9781" y="438194"/>
            <a:ext cx="3224463" cy="4966676"/>
          </a:xfrm>
          <a:prstGeom prst="rect">
            <a:avLst/>
          </a:prstGeom>
        </p:spPr>
      </p:pic>
      <p:sp>
        <p:nvSpPr>
          <p:cNvPr id="8" name="TextBox 7"/>
          <p:cNvSpPr txBox="1"/>
          <p:nvPr/>
        </p:nvSpPr>
        <p:spPr>
          <a:xfrm>
            <a:off x="5753101" y="2643499"/>
            <a:ext cx="406399" cy="261610"/>
          </a:xfrm>
          <a:prstGeom prst="rect">
            <a:avLst/>
          </a:prstGeom>
          <a:solidFill>
            <a:schemeClr val="bg1"/>
          </a:solidFill>
        </p:spPr>
        <p:txBody>
          <a:bodyPr wrap="square" rtlCol="0">
            <a:spAutoFit/>
          </a:bodyPr>
          <a:lstStyle/>
          <a:p>
            <a:r>
              <a:rPr lang="en-US" sz="1100" b="1" dirty="0" smtClean="0">
                <a:solidFill>
                  <a:srgbClr val="4A86E8"/>
                </a:solidFill>
                <a:latin typeface="Verdana" charset="0"/>
                <a:ea typeface="Verdana" charset="0"/>
                <a:cs typeface="Verdana" charset="0"/>
              </a:rPr>
              <a:t>10</a:t>
            </a:r>
            <a:endParaRPr lang="en-US" sz="1100" b="1" dirty="0">
              <a:solidFill>
                <a:srgbClr val="4A86E8"/>
              </a:solidFill>
              <a:latin typeface="Verdana" charset="0"/>
              <a:ea typeface="Verdana" charset="0"/>
              <a:cs typeface="Verdana" charset="0"/>
            </a:endParaRPr>
          </a:p>
        </p:txBody>
      </p:sp>
      <p:sp>
        <p:nvSpPr>
          <p:cNvPr id="10" name="TextBox 9"/>
          <p:cNvSpPr txBox="1"/>
          <p:nvPr/>
        </p:nvSpPr>
        <p:spPr>
          <a:xfrm>
            <a:off x="7467601" y="2643499"/>
            <a:ext cx="406399" cy="261610"/>
          </a:xfrm>
          <a:prstGeom prst="rect">
            <a:avLst/>
          </a:prstGeom>
          <a:solidFill>
            <a:schemeClr val="bg1"/>
          </a:solidFill>
        </p:spPr>
        <p:txBody>
          <a:bodyPr wrap="square" rtlCol="0">
            <a:spAutoFit/>
          </a:bodyPr>
          <a:lstStyle/>
          <a:p>
            <a:r>
              <a:rPr lang="en-US" sz="1100" b="1" dirty="0" smtClean="0">
                <a:solidFill>
                  <a:srgbClr val="4A86E8"/>
                </a:solidFill>
                <a:latin typeface="Verdana" charset="0"/>
                <a:ea typeface="Verdana" charset="0"/>
                <a:cs typeface="Verdana" charset="0"/>
              </a:rPr>
              <a:t>11</a:t>
            </a:r>
            <a:endParaRPr lang="en-US" sz="1100" b="1" dirty="0">
              <a:solidFill>
                <a:srgbClr val="4A86E8"/>
              </a:solidFill>
              <a:latin typeface="Verdana" charset="0"/>
              <a:ea typeface="Verdana" charset="0"/>
              <a:cs typeface="Verdana" charset="0"/>
            </a:endParaRPr>
          </a:p>
        </p:txBody>
      </p:sp>
      <p:sp>
        <p:nvSpPr>
          <p:cNvPr id="11" name="TextBox 10"/>
          <p:cNvSpPr txBox="1"/>
          <p:nvPr/>
        </p:nvSpPr>
        <p:spPr>
          <a:xfrm>
            <a:off x="7467600" y="3154254"/>
            <a:ext cx="406399" cy="261610"/>
          </a:xfrm>
          <a:prstGeom prst="rect">
            <a:avLst/>
          </a:prstGeom>
          <a:solidFill>
            <a:schemeClr val="bg1"/>
          </a:solidFill>
        </p:spPr>
        <p:txBody>
          <a:bodyPr wrap="square" rtlCol="0">
            <a:spAutoFit/>
          </a:bodyPr>
          <a:lstStyle/>
          <a:p>
            <a:r>
              <a:rPr lang="en-US" sz="1100" b="1" dirty="0" smtClean="0">
                <a:solidFill>
                  <a:srgbClr val="4A86E8"/>
                </a:solidFill>
                <a:latin typeface="Verdana" charset="0"/>
                <a:ea typeface="Verdana" charset="0"/>
                <a:cs typeface="Verdana" charset="0"/>
              </a:rPr>
              <a:t>12</a:t>
            </a:r>
            <a:endParaRPr lang="en-US" sz="1100" b="1" dirty="0">
              <a:solidFill>
                <a:srgbClr val="4A86E8"/>
              </a:solidFill>
              <a:latin typeface="Verdana" charset="0"/>
              <a:ea typeface="Verdana" charset="0"/>
              <a:cs typeface="Verdana" charset="0"/>
            </a:endParaRPr>
          </a:p>
        </p:txBody>
      </p:sp>
      <p:sp>
        <p:nvSpPr>
          <p:cNvPr id="12" name="TextBox 11"/>
          <p:cNvSpPr txBox="1"/>
          <p:nvPr/>
        </p:nvSpPr>
        <p:spPr>
          <a:xfrm>
            <a:off x="8043422" y="4332599"/>
            <a:ext cx="406399" cy="261610"/>
          </a:xfrm>
          <a:prstGeom prst="rect">
            <a:avLst/>
          </a:prstGeom>
          <a:solidFill>
            <a:schemeClr val="bg1"/>
          </a:solidFill>
        </p:spPr>
        <p:txBody>
          <a:bodyPr wrap="square" rtlCol="0">
            <a:spAutoFit/>
          </a:bodyPr>
          <a:lstStyle/>
          <a:p>
            <a:r>
              <a:rPr lang="en-US" sz="1100" b="1" dirty="0" smtClean="0">
                <a:solidFill>
                  <a:srgbClr val="4A86E8"/>
                </a:solidFill>
                <a:latin typeface="Verdana" charset="0"/>
                <a:ea typeface="Verdana" charset="0"/>
                <a:cs typeface="Verdana" charset="0"/>
              </a:rPr>
              <a:t>13</a:t>
            </a:r>
            <a:endParaRPr lang="en-US" sz="1100" b="1" dirty="0">
              <a:solidFill>
                <a:srgbClr val="4A86E8"/>
              </a:solidFill>
              <a:latin typeface="Verdana" charset="0"/>
              <a:ea typeface="Verdana" charset="0"/>
              <a:cs typeface="Verdana" charset="0"/>
            </a:endParaRPr>
          </a:p>
        </p:txBody>
      </p:sp>
    </p:spTree>
    <p:extLst>
      <p:ext uri="{BB962C8B-B14F-4D97-AF65-F5344CB8AC3E}">
        <p14:creationId xmlns:p14="http://schemas.microsoft.com/office/powerpoint/2010/main" val="1643432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7" name="Shape 77"/>
          <p:cNvSpPr txBox="1">
            <a:spLocks noGrp="1"/>
          </p:cNvSpPr>
          <p:nvPr>
            <p:ph type="body" idx="2"/>
          </p:nvPr>
        </p:nvSpPr>
        <p:spPr>
          <a:xfrm>
            <a:off x="275384" y="0"/>
            <a:ext cx="4035315" cy="3964387"/>
          </a:xfrm>
          <a:prstGeom prst="rect">
            <a:avLst/>
          </a:prstGeom>
          <a:solidFill>
            <a:schemeClr val="bg1">
              <a:alpha val="85000"/>
            </a:schemeClr>
          </a:solidFill>
        </p:spPr>
        <p:txBody>
          <a:bodyPr lIns="91425" tIns="91425" rIns="91425" bIns="91425" anchor="t" anchorCtr="0">
            <a:noAutofit/>
          </a:bodyPr>
          <a:lstStyle/>
          <a:p>
            <a:pPr marL="1039813" indent="-801688">
              <a:lnSpc>
                <a:spcPct val="100000"/>
              </a:lnSpc>
            </a:pPr>
            <a:endParaRPr lang="en-US" sz="1400" b="1" dirty="0" smtClean="0"/>
          </a:p>
          <a:p>
            <a:pPr marL="971550" indent="-674688"/>
            <a:r>
              <a:rPr lang="en-US" sz="1400" b="1" dirty="0" smtClean="0"/>
              <a:t>POSSIBLE ANSWERS:</a:t>
            </a:r>
            <a:endParaRPr lang="en-US" sz="1400" b="1" dirty="0"/>
          </a:p>
          <a:p>
            <a:pPr marL="754063" indent="-457200">
              <a:buFont typeface="+mj-lt"/>
              <a:buAutoNum type="arabicPeriod" startAt="2"/>
            </a:pPr>
            <a:r>
              <a:rPr lang="en-US" sz="2000" dirty="0"/>
              <a:t>Consumerism</a:t>
            </a:r>
          </a:p>
          <a:p>
            <a:pPr marL="693738" indent="-233363">
              <a:buFont typeface="Arial" charset="0"/>
              <a:buChar char="•"/>
            </a:pPr>
            <a:r>
              <a:rPr lang="en-US" sz="1400" dirty="0"/>
              <a:t>“You are what you own”</a:t>
            </a:r>
          </a:p>
          <a:p>
            <a:pPr marL="693738" indent="-233363">
              <a:buFont typeface="Arial" charset="0"/>
              <a:buChar char="•"/>
            </a:pPr>
            <a:r>
              <a:rPr lang="en-US" sz="1400" dirty="0"/>
              <a:t>Constant recreation of self</a:t>
            </a:r>
          </a:p>
          <a:p>
            <a:pPr marL="693738" indent="-233363">
              <a:buFont typeface="Arial" charset="0"/>
              <a:buChar char="•"/>
            </a:pPr>
            <a:r>
              <a:rPr lang="en-US" sz="1400" dirty="0"/>
              <a:t>Democratic</a:t>
            </a:r>
          </a:p>
          <a:p>
            <a:pPr marL="693738" indent="-233363">
              <a:buFont typeface="Arial" charset="0"/>
              <a:buChar char="•"/>
            </a:pPr>
            <a:r>
              <a:rPr lang="en-US" sz="1400" dirty="0"/>
              <a:t>Cult of self-expression</a:t>
            </a:r>
          </a:p>
        </p:txBody>
      </p:sp>
      <p:sp>
        <p:nvSpPr>
          <p:cNvPr id="16" name="Shape 76"/>
          <p:cNvSpPr txBox="1">
            <a:spLocks noGrp="1"/>
          </p:cNvSpPr>
          <p:nvPr>
            <p:ph type="title"/>
          </p:nvPr>
        </p:nvSpPr>
        <p:spPr>
          <a:xfrm>
            <a:off x="275384" y="4107513"/>
            <a:ext cx="4035315" cy="1509710"/>
          </a:xfrm>
          <a:prstGeom prst="rect">
            <a:avLst/>
          </a:prstGeom>
          <a:solidFill>
            <a:srgbClr val="4A86E8">
              <a:alpha val="85000"/>
            </a:srgbClr>
          </a:solidFill>
        </p:spPr>
        <p:txBody>
          <a:bodyPr lIns="91425" tIns="91425" rIns="91425" bIns="91425" anchor="ctr" anchorCtr="0">
            <a:noAutofit/>
          </a:bodyPr>
          <a:lstStyle/>
          <a:p>
            <a:pPr lvl="0"/>
            <a:r>
              <a:rPr lang="en-US" sz="2400" dirty="0" smtClean="0">
                <a:solidFill>
                  <a:schemeClr val="bg1"/>
                </a:solidFill>
              </a:rPr>
              <a:t/>
            </a:r>
            <a:br>
              <a:rPr lang="en-US" sz="2400" dirty="0" smtClean="0">
                <a:solidFill>
                  <a:schemeClr val="bg1"/>
                </a:solidFill>
              </a:rPr>
            </a:br>
            <a:r>
              <a:rPr lang="en-US" sz="2400" dirty="0" smtClean="0">
                <a:solidFill>
                  <a:schemeClr val="bg1"/>
                </a:solidFill>
              </a:rPr>
              <a:t>What is American Culture?</a:t>
            </a:r>
            <a:br>
              <a:rPr lang="en-US" sz="2400" dirty="0" smtClean="0">
                <a:solidFill>
                  <a:schemeClr val="bg1"/>
                </a:solidFill>
              </a:rPr>
            </a:br>
            <a:endParaRPr lang="en" sz="2400" dirty="0">
              <a:solidFill>
                <a:schemeClr val="bg1"/>
              </a:solidFill>
            </a:endParaRPr>
          </a:p>
        </p:txBody>
      </p:sp>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12945" y="3666240"/>
            <a:ext cx="3530065" cy="1992780"/>
          </a:xfrm>
          <a:prstGeom prst="rect">
            <a:avLst/>
          </a:prstGeom>
        </p:spPr>
      </p:pic>
      <p:sp>
        <p:nvSpPr>
          <p:cNvPr id="23" name="Slide Number Placeholder 1"/>
          <p:cNvSpPr>
            <a:spLocks noGrp="1"/>
          </p:cNvSpPr>
          <p:nvPr>
            <p:ph type="sldNum" idx="12"/>
          </p:nvPr>
        </p:nvSpPr>
        <p:spPr>
          <a:xfrm>
            <a:off x="8289772" y="5703823"/>
            <a:ext cx="548700" cy="524700"/>
          </a:xfrm>
        </p:spPr>
        <p:txBody>
          <a:bodyPr/>
          <a:lstStyle/>
          <a:p>
            <a:pPr lvl="0" algn="ctr" rtl="0">
              <a:spcBef>
                <a:spcPts val="0"/>
              </a:spcBef>
              <a:buNone/>
            </a:pPr>
            <a:fld id="{6CA7C2CA-F185-BC43-B2F8-0F6ABD182A9A}" type="slidenum">
              <a:rPr lang="en" sz="1200" smtClean="0">
                <a:solidFill>
                  <a:srgbClr val="4A86E8"/>
                </a:solidFill>
                <a:latin typeface="Verdana"/>
                <a:ea typeface="Verdana"/>
                <a:cs typeface="Verdana"/>
                <a:sym typeface="Verdana"/>
              </a:rPr>
              <a:t>8</a:t>
            </a:fld>
            <a:endParaRPr lang="en" sz="1200" dirty="0">
              <a:solidFill>
                <a:srgbClr val="4A86E8"/>
              </a:solidFill>
              <a:latin typeface="Verdana"/>
              <a:ea typeface="Verdana"/>
              <a:cs typeface="Verdana"/>
              <a:sym typeface="Verdana"/>
            </a:endParaRPr>
          </a:p>
        </p:txBody>
      </p:sp>
      <p:sp>
        <p:nvSpPr>
          <p:cNvPr id="24" name="Rectangle 23"/>
          <p:cNvSpPr/>
          <p:nvPr/>
        </p:nvSpPr>
        <p:spPr>
          <a:xfrm>
            <a:off x="5112945" y="5843063"/>
            <a:ext cx="2871299" cy="246221"/>
          </a:xfrm>
          <a:prstGeom prst="rect">
            <a:avLst/>
          </a:prstGeom>
        </p:spPr>
        <p:txBody>
          <a:bodyPr wrap="none">
            <a:spAutoFit/>
          </a:bodyPr>
          <a:lstStyle/>
          <a:p>
            <a:r>
              <a:rPr lang="en-US" sz="1000" b="1" i="1" dirty="0">
                <a:solidFill>
                  <a:srgbClr val="4A86E8"/>
                </a:solidFill>
              </a:rPr>
              <a:t>Exploring American Culture</a:t>
            </a:r>
            <a:r>
              <a:rPr lang="en-US" sz="1000" dirty="0">
                <a:solidFill>
                  <a:srgbClr val="4A86E8"/>
                </a:solidFill>
              </a:rPr>
              <a:t>, August 14, 2017</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9260" y="1118652"/>
            <a:ext cx="3534003" cy="2443667"/>
          </a:xfrm>
          <a:prstGeom prst="rect">
            <a:avLst/>
          </a:prstGeom>
        </p:spPr>
      </p:pic>
      <p:sp>
        <p:nvSpPr>
          <p:cNvPr id="9" name="TextBox 8"/>
          <p:cNvSpPr txBox="1"/>
          <p:nvPr/>
        </p:nvSpPr>
        <p:spPr>
          <a:xfrm>
            <a:off x="8086572" y="1208399"/>
            <a:ext cx="406399" cy="261610"/>
          </a:xfrm>
          <a:prstGeom prst="rect">
            <a:avLst/>
          </a:prstGeom>
          <a:solidFill>
            <a:schemeClr val="bg1"/>
          </a:solidFill>
        </p:spPr>
        <p:txBody>
          <a:bodyPr wrap="square" rtlCol="0">
            <a:spAutoFit/>
          </a:bodyPr>
          <a:lstStyle/>
          <a:p>
            <a:r>
              <a:rPr lang="en-US" sz="1100" b="1" dirty="0" smtClean="0">
                <a:solidFill>
                  <a:srgbClr val="4A86E8"/>
                </a:solidFill>
                <a:latin typeface="Verdana" charset="0"/>
                <a:ea typeface="Verdana" charset="0"/>
                <a:cs typeface="Verdana" charset="0"/>
              </a:rPr>
              <a:t>14</a:t>
            </a:r>
            <a:endParaRPr lang="en-US" sz="1100" b="1" dirty="0">
              <a:solidFill>
                <a:srgbClr val="4A86E8"/>
              </a:solidFill>
              <a:latin typeface="Verdana" charset="0"/>
              <a:ea typeface="Verdana" charset="0"/>
              <a:cs typeface="Verdana" charset="0"/>
            </a:endParaRPr>
          </a:p>
        </p:txBody>
      </p:sp>
      <p:sp>
        <p:nvSpPr>
          <p:cNvPr id="10" name="TextBox 9"/>
          <p:cNvSpPr txBox="1"/>
          <p:nvPr/>
        </p:nvSpPr>
        <p:spPr>
          <a:xfrm>
            <a:off x="8086572" y="3735446"/>
            <a:ext cx="406399" cy="261610"/>
          </a:xfrm>
          <a:prstGeom prst="rect">
            <a:avLst/>
          </a:prstGeom>
          <a:solidFill>
            <a:schemeClr val="bg1"/>
          </a:solidFill>
        </p:spPr>
        <p:txBody>
          <a:bodyPr wrap="square" rtlCol="0">
            <a:spAutoFit/>
          </a:bodyPr>
          <a:lstStyle/>
          <a:p>
            <a:r>
              <a:rPr lang="en-US" sz="1100" b="1" smtClean="0">
                <a:solidFill>
                  <a:srgbClr val="4A86E8"/>
                </a:solidFill>
                <a:latin typeface="Verdana" charset="0"/>
                <a:ea typeface="Verdana" charset="0"/>
                <a:cs typeface="Verdana" charset="0"/>
              </a:rPr>
              <a:t>15</a:t>
            </a:r>
            <a:endParaRPr lang="en-US" sz="1100" b="1" dirty="0">
              <a:solidFill>
                <a:srgbClr val="4A86E8"/>
              </a:solidFill>
              <a:latin typeface="Verdana" charset="0"/>
              <a:ea typeface="Verdana" charset="0"/>
              <a:cs typeface="Verdana" charset="0"/>
            </a:endParaRPr>
          </a:p>
        </p:txBody>
      </p:sp>
    </p:spTree>
    <p:extLst>
      <p:ext uri="{BB962C8B-B14F-4D97-AF65-F5344CB8AC3E}">
        <p14:creationId xmlns:p14="http://schemas.microsoft.com/office/powerpoint/2010/main" val="407960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7" name="Shape 77"/>
          <p:cNvSpPr txBox="1">
            <a:spLocks noGrp="1"/>
          </p:cNvSpPr>
          <p:nvPr>
            <p:ph type="body" idx="2"/>
          </p:nvPr>
        </p:nvSpPr>
        <p:spPr>
          <a:xfrm>
            <a:off x="275384" y="0"/>
            <a:ext cx="4035315" cy="3964387"/>
          </a:xfrm>
          <a:prstGeom prst="rect">
            <a:avLst/>
          </a:prstGeom>
          <a:solidFill>
            <a:schemeClr val="bg1">
              <a:alpha val="85000"/>
            </a:schemeClr>
          </a:solidFill>
        </p:spPr>
        <p:txBody>
          <a:bodyPr lIns="91425" tIns="91425" rIns="91425" bIns="91425" anchor="t" anchorCtr="0">
            <a:noAutofit/>
          </a:bodyPr>
          <a:lstStyle/>
          <a:p>
            <a:pPr marL="1039813" indent="-801688">
              <a:lnSpc>
                <a:spcPct val="100000"/>
              </a:lnSpc>
            </a:pPr>
            <a:endParaRPr lang="en-US" sz="1400" b="1" dirty="0" smtClean="0"/>
          </a:p>
          <a:p>
            <a:pPr marL="971550" indent="-674688"/>
            <a:r>
              <a:rPr lang="en-US" sz="1400" b="1" dirty="0" smtClean="0"/>
              <a:t>POSSIBLE ANSWERS:</a:t>
            </a:r>
            <a:endParaRPr lang="en-US" sz="1400" b="1" dirty="0"/>
          </a:p>
          <a:p>
            <a:pPr marL="698500" lvl="0" indent="-401638">
              <a:buFont typeface="+mj-lt"/>
              <a:buAutoNum type="arabicPeriod" startAt="3"/>
            </a:pPr>
            <a:r>
              <a:rPr lang="en-US" sz="2000" dirty="0"/>
              <a:t>Diversity</a:t>
            </a:r>
          </a:p>
          <a:p>
            <a:pPr marL="698500" lvl="0" indent="-238125">
              <a:buFont typeface="Arial" charset="0"/>
              <a:buChar char="•"/>
            </a:pPr>
            <a:r>
              <a:rPr lang="en-US" sz="1400" dirty="0"/>
              <a:t>Racial</a:t>
            </a:r>
          </a:p>
          <a:p>
            <a:pPr marL="698500" lvl="0" indent="-238125">
              <a:buFont typeface="Arial" charset="0"/>
              <a:buChar char="•"/>
            </a:pPr>
            <a:r>
              <a:rPr lang="en-US" sz="1400" dirty="0"/>
              <a:t>Religious</a:t>
            </a:r>
          </a:p>
          <a:p>
            <a:pPr marL="698500" lvl="0" indent="-238125">
              <a:buFont typeface="Arial" charset="0"/>
              <a:buChar char="•"/>
            </a:pPr>
            <a:r>
              <a:rPr lang="en-US" sz="1400" dirty="0"/>
              <a:t>Family </a:t>
            </a:r>
          </a:p>
          <a:p>
            <a:pPr marL="698500" lvl="0" indent="-238125">
              <a:buFont typeface="Arial" charset="0"/>
              <a:buChar char="•"/>
            </a:pPr>
            <a:r>
              <a:rPr lang="en-US" sz="1400" dirty="0"/>
              <a:t>Gender</a:t>
            </a:r>
          </a:p>
        </p:txBody>
      </p:sp>
      <p:sp>
        <p:nvSpPr>
          <p:cNvPr id="16" name="Shape 76"/>
          <p:cNvSpPr txBox="1">
            <a:spLocks noGrp="1"/>
          </p:cNvSpPr>
          <p:nvPr>
            <p:ph type="title"/>
          </p:nvPr>
        </p:nvSpPr>
        <p:spPr>
          <a:xfrm>
            <a:off x="275384" y="4107513"/>
            <a:ext cx="4035315" cy="1509710"/>
          </a:xfrm>
          <a:prstGeom prst="rect">
            <a:avLst/>
          </a:prstGeom>
          <a:solidFill>
            <a:srgbClr val="4A86E8">
              <a:alpha val="85000"/>
            </a:srgbClr>
          </a:solidFill>
        </p:spPr>
        <p:txBody>
          <a:bodyPr lIns="91425" tIns="91425" rIns="91425" bIns="91425" anchor="ctr" anchorCtr="0">
            <a:noAutofit/>
          </a:bodyPr>
          <a:lstStyle/>
          <a:p>
            <a:pPr lvl="0"/>
            <a:r>
              <a:rPr lang="en-US" sz="2400" dirty="0" smtClean="0">
                <a:solidFill>
                  <a:schemeClr val="bg1"/>
                </a:solidFill>
              </a:rPr>
              <a:t/>
            </a:r>
            <a:br>
              <a:rPr lang="en-US" sz="2400" dirty="0" smtClean="0">
                <a:solidFill>
                  <a:schemeClr val="bg1"/>
                </a:solidFill>
              </a:rPr>
            </a:br>
            <a:r>
              <a:rPr lang="en-US" sz="2400" dirty="0" smtClean="0">
                <a:solidFill>
                  <a:schemeClr val="bg1"/>
                </a:solidFill>
              </a:rPr>
              <a:t>What is American Culture?</a:t>
            </a:r>
            <a:br>
              <a:rPr lang="en-US" sz="2400" dirty="0" smtClean="0">
                <a:solidFill>
                  <a:schemeClr val="bg1"/>
                </a:solidFill>
              </a:rPr>
            </a:br>
            <a:endParaRPr lang="en" sz="2400" dirty="0">
              <a:solidFill>
                <a:schemeClr val="bg1"/>
              </a:solidFill>
            </a:endParaRPr>
          </a:p>
        </p:txBody>
      </p:sp>
      <p:sp>
        <p:nvSpPr>
          <p:cNvPr id="17" name="Slide Number Placeholder 1"/>
          <p:cNvSpPr>
            <a:spLocks noGrp="1"/>
          </p:cNvSpPr>
          <p:nvPr>
            <p:ph type="sldNum" idx="12"/>
          </p:nvPr>
        </p:nvSpPr>
        <p:spPr>
          <a:xfrm>
            <a:off x="8289772" y="5703823"/>
            <a:ext cx="548700" cy="524700"/>
          </a:xfrm>
        </p:spPr>
        <p:txBody>
          <a:bodyPr/>
          <a:lstStyle/>
          <a:p>
            <a:pPr lvl="0" algn="ctr" rtl="0">
              <a:spcBef>
                <a:spcPts val="0"/>
              </a:spcBef>
              <a:buNone/>
            </a:pPr>
            <a:fld id="{911D95CD-FB33-674C-82EF-3A51F2C7BDAA}" type="slidenum">
              <a:rPr lang="en" sz="1200" smtClean="0">
                <a:solidFill>
                  <a:srgbClr val="4A86E8"/>
                </a:solidFill>
                <a:latin typeface="Verdana"/>
                <a:ea typeface="Verdana"/>
                <a:cs typeface="Verdana"/>
                <a:sym typeface="Verdana"/>
              </a:rPr>
              <a:t>9</a:t>
            </a:fld>
            <a:endParaRPr lang="en" sz="1200" dirty="0">
              <a:solidFill>
                <a:srgbClr val="4A86E8"/>
              </a:solidFill>
              <a:latin typeface="Verdana"/>
              <a:ea typeface="Verdana"/>
              <a:cs typeface="Verdana"/>
              <a:sym typeface="Verdana"/>
            </a:endParaRPr>
          </a:p>
        </p:txBody>
      </p:sp>
      <p:sp>
        <p:nvSpPr>
          <p:cNvPr id="20" name="Rectangle 19"/>
          <p:cNvSpPr/>
          <p:nvPr/>
        </p:nvSpPr>
        <p:spPr>
          <a:xfrm>
            <a:off x="5112945" y="5843063"/>
            <a:ext cx="2871299" cy="246221"/>
          </a:xfrm>
          <a:prstGeom prst="rect">
            <a:avLst/>
          </a:prstGeom>
        </p:spPr>
        <p:txBody>
          <a:bodyPr wrap="none">
            <a:spAutoFit/>
          </a:bodyPr>
          <a:lstStyle/>
          <a:p>
            <a:r>
              <a:rPr lang="en-US" sz="1000" b="1" i="1" dirty="0">
                <a:solidFill>
                  <a:srgbClr val="4A86E8"/>
                </a:solidFill>
              </a:rPr>
              <a:t>Exploring American Culture</a:t>
            </a:r>
            <a:r>
              <a:rPr lang="en-US" sz="1000" dirty="0">
                <a:solidFill>
                  <a:srgbClr val="4A86E8"/>
                </a:solidFill>
              </a:rPr>
              <a:t>, August 14, 2017</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6589" y="416692"/>
            <a:ext cx="3187655" cy="4769950"/>
          </a:xfrm>
          <a:prstGeom prst="rect">
            <a:avLst/>
          </a:prstGeom>
        </p:spPr>
      </p:pic>
      <p:sp>
        <p:nvSpPr>
          <p:cNvPr id="8" name="TextBox 7"/>
          <p:cNvSpPr txBox="1"/>
          <p:nvPr/>
        </p:nvSpPr>
        <p:spPr>
          <a:xfrm>
            <a:off x="7438872" y="522346"/>
            <a:ext cx="406399" cy="261610"/>
          </a:xfrm>
          <a:prstGeom prst="rect">
            <a:avLst/>
          </a:prstGeom>
          <a:solidFill>
            <a:schemeClr val="bg1"/>
          </a:solidFill>
        </p:spPr>
        <p:txBody>
          <a:bodyPr wrap="square" rtlCol="0">
            <a:spAutoFit/>
          </a:bodyPr>
          <a:lstStyle/>
          <a:p>
            <a:r>
              <a:rPr lang="en-US" sz="1100" b="1" dirty="0" smtClean="0">
                <a:solidFill>
                  <a:srgbClr val="4A86E8"/>
                </a:solidFill>
                <a:latin typeface="Verdana" charset="0"/>
                <a:ea typeface="Verdana" charset="0"/>
                <a:cs typeface="Verdana" charset="0"/>
              </a:rPr>
              <a:t>16</a:t>
            </a:r>
            <a:endParaRPr lang="en-US" sz="1100" b="1" dirty="0">
              <a:solidFill>
                <a:srgbClr val="4A86E8"/>
              </a:solidFill>
              <a:latin typeface="Verdana" charset="0"/>
              <a:ea typeface="Verdana" charset="0"/>
              <a:cs typeface="Verdana" charset="0"/>
            </a:endParaRPr>
          </a:p>
        </p:txBody>
      </p:sp>
      <p:sp>
        <p:nvSpPr>
          <p:cNvPr id="9" name="TextBox 8"/>
          <p:cNvSpPr txBox="1"/>
          <p:nvPr/>
        </p:nvSpPr>
        <p:spPr>
          <a:xfrm>
            <a:off x="7438872" y="3125846"/>
            <a:ext cx="406399" cy="261610"/>
          </a:xfrm>
          <a:prstGeom prst="rect">
            <a:avLst/>
          </a:prstGeom>
          <a:solidFill>
            <a:schemeClr val="bg1"/>
          </a:solidFill>
        </p:spPr>
        <p:txBody>
          <a:bodyPr wrap="square" rtlCol="0">
            <a:spAutoFit/>
          </a:bodyPr>
          <a:lstStyle/>
          <a:p>
            <a:r>
              <a:rPr lang="en-US" sz="1100" b="1" smtClean="0">
                <a:solidFill>
                  <a:srgbClr val="4A86E8"/>
                </a:solidFill>
                <a:latin typeface="Verdana" charset="0"/>
                <a:ea typeface="Verdana" charset="0"/>
                <a:cs typeface="Verdana" charset="0"/>
              </a:rPr>
              <a:t>17</a:t>
            </a:r>
            <a:endParaRPr lang="en-US" sz="1100" b="1" dirty="0">
              <a:solidFill>
                <a:srgbClr val="4A86E8"/>
              </a:solidFill>
              <a:latin typeface="Verdana" charset="0"/>
              <a:ea typeface="Verdana" charset="0"/>
              <a:cs typeface="Verdana" charset="0"/>
            </a:endParaRPr>
          </a:p>
        </p:txBody>
      </p:sp>
    </p:spTree>
    <p:extLst>
      <p:ext uri="{BB962C8B-B14F-4D97-AF65-F5344CB8AC3E}">
        <p14:creationId xmlns:p14="http://schemas.microsoft.com/office/powerpoint/2010/main" val="529473470"/>
      </p:ext>
    </p:extLst>
  </p:cSld>
  <p:clrMapOvr>
    <a:masterClrMapping/>
  </p:clrMapOvr>
</p:sld>
</file>

<file path=ppt/theme/theme1.xml><?xml version="1.0" encoding="utf-8"?>
<a:theme xmlns:a="http://schemas.openxmlformats.org/drawingml/2006/main" name="CHIMAYO BODY SLID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owerpoint_Dornsife_Template_R1">
  <a:themeElements>
    <a:clrScheme name="Custom 22">
      <a:dk1>
        <a:srgbClr val="990000"/>
      </a:dk1>
      <a:lt1>
        <a:srgbClr val="FFCC00"/>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9640</TotalTime>
  <Words>3089</Words>
  <Application>Microsoft Macintosh PowerPoint</Application>
  <PresentationFormat>On-screen Show (4:3)</PresentationFormat>
  <Paragraphs>388</Paragraphs>
  <Slides>31</Slides>
  <Notes>31</Notes>
  <HiddenSlides>0</HiddenSlides>
  <MMClips>0</MMClip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CHIMAYO BODY SLIDES</vt:lpstr>
      <vt:lpstr>Powerpoint_Dornsife_Template_R1</vt:lpstr>
      <vt:lpstr>PowerPoint Presentation</vt:lpstr>
      <vt:lpstr>“The past is never dead. It’s not even the past.” </vt:lpstr>
      <vt:lpstr>PowerPoint Presentation</vt:lpstr>
      <vt:lpstr>PowerPoint Presentation</vt:lpstr>
      <vt:lpstr>Who are we?</vt:lpstr>
      <vt:lpstr> What is American Culture? </vt:lpstr>
      <vt:lpstr> What is American Culture? </vt:lpstr>
      <vt:lpstr> What is American Culture? </vt:lpstr>
      <vt:lpstr> What is American Culture? </vt:lpstr>
      <vt:lpstr> What is American Culture? </vt:lpstr>
      <vt:lpstr> What is American Culture? </vt:lpstr>
      <vt:lpstr> What are Core        American Values? </vt:lpstr>
      <vt:lpstr> What are Core         American Values? </vt:lpstr>
      <vt:lpstr> What are Core        American Values? </vt:lpstr>
      <vt:lpstr> What are Core        American Values? </vt:lpstr>
      <vt:lpstr> What are Core        American Values? </vt:lpstr>
      <vt:lpstr> What are Core        American Values? </vt:lpstr>
      <vt:lpstr> What are Core        American Values? </vt:lpstr>
      <vt:lpstr>  Toward a More Perfect Union     </vt:lpstr>
      <vt:lpstr>Toward a More  Perfect Union</vt:lpstr>
      <vt:lpstr> What is the “Ugly American?” </vt:lpstr>
      <vt:lpstr> Is the American Dream outdated?  </vt:lpstr>
      <vt:lpstr>Is the American  Dream outdated?</vt:lpstr>
      <vt:lpstr>Books of          Potential Interest on     American Culture</vt:lpstr>
      <vt:lpstr>Recommendations    for Further Exploration</vt:lpstr>
      <vt:lpstr>Image Citations</vt:lpstr>
      <vt:lpstr>Image Citations</vt:lpstr>
      <vt:lpstr>Image Citations</vt:lpstr>
      <vt:lpstr>Image Citations</vt:lpstr>
      <vt:lpstr>Image Citations</vt:lpstr>
      <vt:lpstr>Image Citations</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American Culture FV poems</dc:title>
  <dc:subject>Reflective Introduction to American Culture</dc:subject>
  <dc:creator>Eric Roth</dc:creator>
  <cp:keywords>american culture, ALI </cp:keywords>
  <dc:description/>
  <cp:lastModifiedBy>Eric Roth</cp:lastModifiedBy>
  <cp:revision>153</cp:revision>
  <cp:lastPrinted>2017-08-13T18:11:41Z</cp:lastPrinted>
  <dcterms:modified xsi:type="dcterms:W3CDTF">2017-09-11T05:25:03Z</dcterms:modified>
  <cp:category/>
</cp:coreProperties>
</file>