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1" r:id="rId2"/>
    <p:sldId id="268" r:id="rId3"/>
    <p:sldId id="267" r:id="rId4"/>
    <p:sldId id="283" r:id="rId5"/>
    <p:sldId id="264" r:id="rId6"/>
    <p:sldId id="263" r:id="rId7"/>
    <p:sldId id="288" r:id="rId8"/>
    <p:sldId id="278" r:id="rId9"/>
    <p:sldId id="281" r:id="rId10"/>
    <p:sldId id="280" r:id="rId11"/>
    <p:sldId id="262" r:id="rId12"/>
    <p:sldId id="270" r:id="rId13"/>
    <p:sldId id="277" r:id="rId14"/>
    <p:sldId id="279" r:id="rId15"/>
    <p:sldId id="276" r:id="rId16"/>
    <p:sldId id="275" r:id="rId17"/>
    <p:sldId id="284" r:id="rId18"/>
    <p:sldId id="274" r:id="rId19"/>
    <p:sldId id="289" r:id="rId20"/>
    <p:sldId id="290" r:id="rId21"/>
    <p:sldId id="272" r:id="rId22"/>
    <p:sldId id="273" r:id="rId23"/>
    <p:sldId id="271" r:id="rId24"/>
    <p:sldId id="287" r:id="rId25"/>
    <p:sldId id="28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20000"/>
    <a:srgbClr val="990000"/>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64" autoAdjust="0"/>
  </p:normalViewPr>
  <p:slideViewPr>
    <p:cSldViewPr snapToGrid="0" snapToObjects="1">
      <p:cViewPr>
        <p:scale>
          <a:sx n="100" d="100"/>
          <a:sy n="100" d="100"/>
        </p:scale>
        <p:origin x="-3232" y="-8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5803900"/>
            <a:ext cx="9144000" cy="1052718"/>
          </a:xfrm>
          <a:prstGeom prst="rect">
            <a:avLst/>
          </a:prstGeom>
          <a:solidFill>
            <a:schemeClr val="tx1"/>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8" name="Rectangle 7"/>
          <p:cNvSpPr/>
          <p:nvPr/>
        </p:nvSpPr>
        <p:spPr>
          <a:xfrm flipV="1">
            <a:off x="0" y="5778500"/>
            <a:ext cx="9144000" cy="50800"/>
          </a:xfrm>
          <a:prstGeom prst="rect">
            <a:avLst/>
          </a:prstGeom>
          <a:solidFill>
            <a:srgbClr val="FFCC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9" name="Picture 8" descr="1-lineWordmark_GoldOnCard_NoBG.eps"/>
          <p:cNvPicPr>
            <a:picLocks noChangeAspect="1"/>
          </p:cNvPicPr>
          <p:nvPr/>
        </p:nvPicPr>
        <p:blipFill>
          <a:blip r:embed="rId3"/>
          <a:stretch>
            <a:fillRect/>
          </a:stretch>
        </p:blipFill>
        <p:spPr>
          <a:xfrm>
            <a:off x="6997700" y="6512823"/>
            <a:ext cx="1822126" cy="154821"/>
          </a:xfrm>
          <a:prstGeom prst="rect">
            <a:avLst/>
          </a:prstGeom>
        </p:spPr>
      </p:pic>
      <p:pic>
        <p:nvPicPr>
          <p:cNvPr id="10" name="Picture 9" descr="Dornsife_Formal_FullTag_GoldOnCard_NoBG.eps"/>
          <p:cNvPicPr>
            <a:picLocks noChangeAspect="1"/>
          </p:cNvPicPr>
          <p:nvPr/>
        </p:nvPicPr>
        <p:blipFill>
          <a:blip r:embed="rId4"/>
          <a:stretch>
            <a:fillRect/>
          </a:stretch>
        </p:blipFill>
        <p:spPr>
          <a:xfrm>
            <a:off x="330213" y="6049596"/>
            <a:ext cx="2379555" cy="606896"/>
          </a:xfrm>
          <a:prstGeom prst="rect">
            <a:avLst/>
          </a:prstGeom>
        </p:spPr>
      </p:pic>
      <p:pic>
        <p:nvPicPr>
          <p:cNvPr id="11" name="Picture 10" descr="Small Use Shield_GoldOnTrans.eps"/>
          <p:cNvPicPr>
            <a:picLocks noChangeAspect="1"/>
          </p:cNvPicPr>
          <p:nvPr/>
        </p:nvPicPr>
        <p:blipFill>
          <a:blip r:embed="rId5"/>
          <a:stretch>
            <a:fillRect/>
          </a:stretch>
        </p:blipFill>
        <p:spPr>
          <a:xfrm>
            <a:off x="8201027" y="238127"/>
            <a:ext cx="748239" cy="74823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illumin.usc.edu/150/leonardo-da-vinci-the-engineer/" TargetMode="External"/><Relationship Id="rId4" Type="http://schemas.openxmlformats.org/officeDocument/2006/relationships/hyperlink" Target="http://illumin.usc.edu/32/talking-to-your-computer/" TargetMode="External"/><Relationship Id="rId5" Type="http://schemas.openxmlformats.org/officeDocument/2006/relationships/hyperlink" Target="http://illumin.usc.edu/104/bamboo-an-alternative-movement" TargetMode="External"/><Relationship Id="rId1" Type="http://schemas.openxmlformats.org/officeDocument/2006/relationships/slideLayout" Target="../slideLayouts/slideLayout1.xml"/><Relationship Id="rId2" Type="http://schemas.openxmlformats.org/officeDocument/2006/relationships/hyperlink" Target="http://illumin.usc.edu"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ted.com/talks/mihaly_csikszentmihalyi_on_flow.html" TargetMode="External"/><Relationship Id="rId4" Type="http://schemas.openxmlformats.org/officeDocument/2006/relationships/hyperlink" Target="http://www.ted.com/talks/hans_rosling_reveals_new_insights_on_poverty.html" TargetMode="External"/><Relationship Id="rId1" Type="http://schemas.openxmlformats.org/officeDocument/2006/relationships/slideLayout" Target="../slideLayouts/slideLayout1.xml"/><Relationship Id="rId2" Type="http://schemas.openxmlformats.org/officeDocument/2006/relationships/hyperlink" Target="http://www.ted.com/talks/view/lang/en//id/7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imdb.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hisibelieve.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educause.edu" TargetMode="External"/><Relationship Id="rId4" Type="http://schemas.openxmlformats.org/officeDocument/2006/relationships/hyperlink" Target="http://www.Edutopia.org" TargetMode="External"/><Relationship Id="rId5" Type="http://schemas.openxmlformats.org/officeDocument/2006/relationships/hyperlink" Target="http://www.ef.com/epi/downloads/" TargetMode="External"/><Relationship Id="rId6" Type="http://schemas.openxmlformats.org/officeDocument/2006/relationships/hyperlink" Target="http://www.imdb.com" TargetMode="External"/><Relationship Id="rId7" Type="http://schemas.openxmlformats.org/officeDocument/2006/relationships/hyperlink" Target="http://www.thisibelieve.org" TargetMode="External"/><Relationship Id="rId8" Type="http://schemas.openxmlformats.org/officeDocument/2006/relationships/hyperlink" Target="http://www.Thisibelieve.org" TargetMode="External"/><Relationship Id="rId9" Type="http://schemas.openxmlformats.org/officeDocument/2006/relationships/hyperlink" Target="http://compellingconversations.com/worksheets.php" TargetMode="External"/><Relationship Id="rId1" Type="http://schemas.openxmlformats.org/officeDocument/2006/relationships/slideLayout" Target="../slideLayouts/slideLayout1.xml"/><Relationship Id="rId2" Type="http://schemas.openxmlformats.org/officeDocument/2006/relationships/hyperlink" Target="http://www.educause.edu"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ericroth@usc.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350" y="1338794"/>
            <a:ext cx="9129299" cy="2052106"/>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u="none" strike="noStrike" kern="1200" cap="none" spc="0" normalizeH="0" baseline="0" noProof="0" dirty="0" smtClean="0">
                <a:ln>
                  <a:noFill/>
                </a:ln>
                <a:solidFill>
                  <a:srgbClr val="990000"/>
                </a:solidFill>
                <a:effectLst/>
                <a:uLnTx/>
                <a:uFillTx/>
                <a:latin typeface="Arial"/>
                <a:ea typeface="+mj-ea"/>
                <a:cs typeface="Arial"/>
              </a:rPr>
              <a:t>Flip Your Classroom:</a:t>
            </a:r>
            <a:br>
              <a:rPr kumimoji="0" lang="en-US" sz="4400" u="none" strike="noStrike" kern="1200" cap="none" spc="0" normalizeH="0" baseline="0" noProof="0" dirty="0" smtClean="0">
                <a:ln>
                  <a:noFill/>
                </a:ln>
                <a:solidFill>
                  <a:srgbClr val="990000"/>
                </a:solidFill>
                <a:effectLst/>
                <a:uLnTx/>
                <a:uFillTx/>
                <a:latin typeface="Arial"/>
                <a:ea typeface="+mj-ea"/>
                <a:cs typeface="Arial"/>
              </a:rPr>
            </a:br>
            <a:r>
              <a:rPr lang="en-US" sz="2750" dirty="0" smtClean="0">
                <a:solidFill>
                  <a:srgbClr val="990000"/>
                </a:solidFill>
                <a:latin typeface="Arial"/>
                <a:ea typeface="+mj-ea"/>
                <a:cs typeface="Arial"/>
              </a:rPr>
              <a:t>Deploy ‘Search and Share’ Homework </a:t>
            </a:r>
          </a:p>
          <a:p>
            <a:pPr marL="0" marR="0" lvl="0" indent="0" algn="ctr" defTabSz="457200" rtl="0" eaLnBrk="1" fontAlgn="auto" latinLnBrk="0" hangingPunct="1">
              <a:lnSpc>
                <a:spcPct val="100000"/>
              </a:lnSpc>
              <a:spcBef>
                <a:spcPct val="0"/>
              </a:spcBef>
              <a:spcAft>
                <a:spcPts val="0"/>
              </a:spcAft>
              <a:buClrTx/>
              <a:buSzTx/>
              <a:buFontTx/>
              <a:buNone/>
              <a:tabLst/>
              <a:defRPr/>
            </a:pPr>
            <a:r>
              <a:rPr lang="en-US" sz="2750" dirty="0" smtClean="0">
                <a:solidFill>
                  <a:srgbClr val="990000"/>
                </a:solidFill>
                <a:latin typeface="Arial"/>
                <a:ea typeface="+mj-ea"/>
                <a:cs typeface="Arial"/>
              </a:rPr>
              <a:t>Activities to Build ELL Fluency </a:t>
            </a:r>
            <a:endParaRPr kumimoji="0" lang="en-US" sz="2750" u="none" strike="noStrike" kern="1200" cap="none" spc="0" normalizeH="0" baseline="0" noProof="0" dirty="0" smtClean="0">
              <a:ln>
                <a:noFill/>
              </a:ln>
              <a:solidFill>
                <a:srgbClr val="990000"/>
              </a:solidFill>
              <a:effectLst/>
              <a:uLnTx/>
              <a:uFillTx/>
              <a:latin typeface="Arial"/>
              <a:ea typeface="+mj-ea"/>
              <a:cs typeface="Arial"/>
            </a:endParaRPr>
          </a:p>
        </p:txBody>
      </p:sp>
      <p:sp>
        <p:nvSpPr>
          <p:cNvPr id="5" name="Subtitle 2"/>
          <p:cNvSpPr txBox="1">
            <a:spLocks/>
          </p:cNvSpPr>
          <p:nvPr/>
        </p:nvSpPr>
        <p:spPr>
          <a:xfrm>
            <a:off x="7349" y="3390899"/>
            <a:ext cx="9129299" cy="2070101"/>
          </a:xfrm>
          <a:prstGeom prst="rect">
            <a:avLst/>
          </a:prstGeom>
        </p:spPr>
        <p:txBody>
          <a:bodyPr vert="horz" lIns="91440" tIns="45720" rIns="91440" bIns="45720" rtlCol="0">
            <a:normAutofit fontScale="9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lang="en-US" sz="2400" i="1" dirty="0" smtClean="0">
                <a:solidFill>
                  <a:schemeClr val="bg2">
                    <a:lumMod val="10000"/>
                  </a:schemeClr>
                </a:solidFill>
                <a:latin typeface="Times New Roman"/>
                <a:cs typeface="Times New Roman"/>
              </a:rPr>
              <a:t>Eric H. Roth</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2400" i="1" u="none" strike="noStrike" kern="1200" cap="none" spc="0" normalizeH="0" baseline="0" noProof="0" dirty="0" smtClean="0">
                <a:solidFill>
                  <a:schemeClr val="bg2">
                    <a:lumMod val="10000"/>
                  </a:schemeClr>
                </a:solidFill>
                <a:effectLst/>
                <a:uLnTx/>
                <a:uFillTx/>
                <a:latin typeface="Times New Roman"/>
                <a:ea typeface="+mn-ea"/>
                <a:cs typeface="Times New Roman"/>
              </a:rPr>
              <a:t>Master</a:t>
            </a:r>
            <a:r>
              <a:rPr kumimoji="0" lang="en-US" sz="2400" i="1" u="none" strike="noStrike" kern="1200" cap="none" spc="0" normalizeH="0" noProof="0" dirty="0" smtClean="0">
                <a:solidFill>
                  <a:schemeClr val="bg2">
                    <a:lumMod val="10000"/>
                  </a:schemeClr>
                </a:solidFill>
                <a:effectLst/>
                <a:uLnTx/>
                <a:uFillTx/>
                <a:latin typeface="Times New Roman"/>
                <a:ea typeface="+mn-ea"/>
                <a:cs typeface="Times New Roman"/>
              </a:rPr>
              <a:t> Lecturer</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lang="en-US" sz="2400" i="1" noProof="0" dirty="0" smtClean="0">
              <a:solidFill>
                <a:schemeClr val="bg2">
                  <a:lumMod val="10000"/>
                </a:schemeClr>
              </a:solidFill>
              <a:latin typeface="Times New Roman"/>
              <a:cs typeface="Times New Roman"/>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2400" i="1" u="none" strike="noStrike" kern="1200" cap="none" spc="0" normalizeH="0" dirty="0" smtClean="0">
                <a:solidFill>
                  <a:schemeClr val="bg2">
                    <a:lumMod val="10000"/>
                  </a:schemeClr>
                </a:solidFill>
                <a:effectLst/>
                <a:uLnTx/>
                <a:uFillTx/>
                <a:latin typeface="Times New Roman"/>
                <a:ea typeface="+mn-ea"/>
                <a:cs typeface="Times New Roman"/>
              </a:rPr>
              <a:t>Technology in ELT: Challenges and Remedies </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lang="en-US" sz="2400" i="1" dirty="0" smtClean="0">
                <a:solidFill>
                  <a:schemeClr val="bg2">
                    <a:lumMod val="10000"/>
                  </a:schemeClr>
                </a:solidFill>
                <a:latin typeface="Times New Roman"/>
                <a:cs typeface="Times New Roman"/>
              </a:rPr>
              <a:t>Gujarat, India</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2400" i="1" u="none" strike="noStrike" kern="1200" cap="none" spc="0" normalizeH="0" noProof="0" dirty="0" smtClean="0">
                <a:solidFill>
                  <a:schemeClr val="bg2">
                    <a:lumMod val="10000"/>
                  </a:schemeClr>
                </a:solidFill>
                <a:effectLst/>
                <a:uLnTx/>
                <a:uFillTx/>
                <a:latin typeface="Times New Roman"/>
                <a:ea typeface="+mn-ea"/>
                <a:cs typeface="Times New Roman"/>
              </a:rPr>
              <a:t>November 23, 2013</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2400" i="1" u="none" strike="noStrike" kern="1200" cap="none" spc="0" normalizeH="0" noProof="0" dirty="0" smtClean="0">
              <a:solidFill>
                <a:schemeClr val="bg2">
                  <a:lumMod val="10000"/>
                </a:schemeClr>
              </a:solidFill>
              <a:effectLst/>
              <a:uLnTx/>
              <a:uFillTx/>
              <a:latin typeface="Times New Roman"/>
              <a:ea typeface="+mn-ea"/>
              <a:cs typeface="Times New Roman"/>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2400" i="1" u="none" strike="noStrike" kern="1200" cap="none" spc="0" normalizeH="0" baseline="0" noProof="0" dirty="0" smtClean="0">
              <a:solidFill>
                <a:schemeClr val="bg2">
                  <a:lumMod val="10000"/>
                </a:schemeClr>
              </a:solidFill>
              <a:effectLst/>
              <a:uLnTx/>
              <a:uFillTx/>
              <a:latin typeface="Times New Roman"/>
              <a:ea typeface="+mn-ea"/>
              <a:cs typeface="Times New Roman"/>
            </a:endParaRPr>
          </a:p>
        </p:txBody>
      </p:sp>
    </p:spTree>
    <p:extLst>
      <p:ext uri="{BB962C8B-B14F-4D97-AF65-F5344CB8AC3E}">
        <p14:creationId xmlns:p14="http://schemas.microsoft.com/office/powerpoint/2010/main" val="239117675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985981"/>
          </a:xfrm>
          <a:prstGeom prst="rect">
            <a:avLst/>
          </a:prstGeom>
          <a:noFill/>
        </p:spPr>
        <p:txBody>
          <a:bodyPr wrap="square" rtlCol="0">
            <a:spAutoFit/>
          </a:bodyPr>
          <a:lstStyle/>
          <a:p>
            <a:pPr lvl="0">
              <a:spcBef>
                <a:spcPct val="0"/>
              </a:spcBef>
              <a:defRPr/>
            </a:pPr>
            <a:r>
              <a:rPr lang="en-US" sz="2400" b="1" dirty="0" smtClean="0">
                <a:latin typeface="Arial"/>
                <a:cs typeface="Arial"/>
              </a:rPr>
              <a:t>What are ‘Search and Share” Activities?</a:t>
            </a:r>
          </a:p>
          <a:p>
            <a:pPr lvl="0">
              <a:spcBef>
                <a:spcPct val="0"/>
              </a:spcBef>
              <a:defRPr/>
            </a:pPr>
            <a:endParaRPr lang="en-US" sz="2400" b="1" dirty="0">
              <a:latin typeface="Arial"/>
              <a:cs typeface="Arial"/>
            </a:endParaRPr>
          </a:p>
          <a:p>
            <a:pPr marL="285750" lvl="0" indent="-285750">
              <a:spcBef>
                <a:spcPct val="0"/>
              </a:spcBef>
              <a:buFont typeface="Arial"/>
              <a:buChar char="•"/>
              <a:defRPr/>
            </a:pPr>
            <a:r>
              <a:rPr lang="en-US" dirty="0" smtClean="0">
                <a:solidFill>
                  <a:schemeClr val="bg2">
                    <a:lumMod val="10000"/>
                  </a:schemeClr>
                </a:solidFill>
                <a:latin typeface="Arial"/>
                <a:cs typeface="Arial"/>
              </a:rPr>
              <a:t>Simple, flexible technique to turn homework into speaking exercises</a:t>
            </a:r>
          </a:p>
          <a:p>
            <a:pPr marL="285750" lvl="0" indent="-285750">
              <a:spcBef>
                <a:spcPct val="0"/>
              </a:spcBef>
              <a:buFont typeface="Arial"/>
              <a:buChar char="•"/>
              <a:defRPr/>
            </a:pPr>
            <a:r>
              <a:rPr lang="en-US" dirty="0" smtClean="0">
                <a:solidFill>
                  <a:schemeClr val="bg2">
                    <a:lumMod val="10000"/>
                  </a:schemeClr>
                </a:solidFill>
                <a:latin typeface="Arial"/>
                <a:cs typeface="Arial"/>
              </a:rPr>
              <a:t>Professor still sets the agenda, introduces materials</a:t>
            </a:r>
          </a:p>
          <a:p>
            <a:pPr marL="285750" lvl="0" indent="-285750">
              <a:spcBef>
                <a:spcPct val="0"/>
              </a:spcBef>
              <a:buFont typeface="Arial"/>
              <a:buChar char="•"/>
              <a:defRPr/>
            </a:pPr>
            <a:r>
              <a:rPr lang="en-US" dirty="0" smtClean="0">
                <a:solidFill>
                  <a:schemeClr val="bg2">
                    <a:lumMod val="10000"/>
                  </a:schemeClr>
                </a:solidFill>
                <a:latin typeface="Arial"/>
                <a:cs typeface="Arial"/>
              </a:rPr>
              <a:t>Professor establishes the particular topic/theme</a:t>
            </a:r>
          </a:p>
          <a:p>
            <a:pPr marL="285750" lvl="0" indent="-285750">
              <a:spcBef>
                <a:spcPct val="0"/>
              </a:spcBef>
              <a:buFont typeface="Arial"/>
              <a:buChar char="•"/>
              <a:defRPr/>
            </a:pPr>
            <a:r>
              <a:rPr lang="en-US" dirty="0" smtClean="0">
                <a:solidFill>
                  <a:schemeClr val="bg2">
                    <a:lumMod val="10000"/>
                  </a:schemeClr>
                </a:solidFill>
                <a:latin typeface="Arial"/>
                <a:cs typeface="Arial"/>
              </a:rPr>
              <a:t>Worksheets require students to locate, organize material</a:t>
            </a:r>
          </a:p>
          <a:p>
            <a:pPr marL="285750" indent="-285750">
              <a:spcBef>
                <a:spcPct val="0"/>
              </a:spcBef>
              <a:buFont typeface="Arial"/>
              <a:buChar char="•"/>
              <a:defRPr/>
            </a:pPr>
            <a:r>
              <a:rPr lang="en-US" dirty="0">
                <a:solidFill>
                  <a:schemeClr val="bg2">
                    <a:lumMod val="10000"/>
                  </a:schemeClr>
                </a:solidFill>
                <a:latin typeface="Arial"/>
                <a:cs typeface="Arial"/>
              </a:rPr>
              <a:t>Students bring relevant, authentic sources to class</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become hunters and gathers of information</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must select the material</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must summarize the content</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must evaluate the material</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introduce the material to classmates in small groups</a:t>
            </a:r>
          </a:p>
          <a:p>
            <a:pPr marL="285750" lvl="0" indent="-285750">
              <a:spcBef>
                <a:spcPct val="0"/>
              </a:spcBef>
              <a:buFont typeface="Arial"/>
              <a:buChar char="•"/>
              <a:defRPr/>
            </a:pPr>
            <a:r>
              <a:rPr lang="en-US" dirty="0" smtClean="0">
                <a:solidFill>
                  <a:schemeClr val="bg2">
                    <a:lumMod val="10000"/>
                  </a:schemeClr>
                </a:solidFill>
                <a:latin typeface="Arial"/>
                <a:cs typeface="Arial"/>
              </a:rPr>
              <a:t>Classmates listen and ask at least one question each</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develop speaking and listening skills </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learn by doing</a:t>
            </a:r>
          </a:p>
          <a:p>
            <a:pPr marL="285750" lvl="0" indent="-285750">
              <a:spcBef>
                <a:spcPct val="0"/>
              </a:spcBef>
              <a:buFont typeface="Arial"/>
              <a:buChar char="•"/>
              <a:defRPr/>
            </a:pPr>
            <a:r>
              <a:rPr lang="en-US" dirty="0" smtClean="0">
                <a:solidFill>
                  <a:schemeClr val="bg2">
                    <a:lumMod val="10000"/>
                  </a:schemeClr>
                </a:solidFill>
                <a:latin typeface="Arial"/>
                <a:cs typeface="Arial"/>
              </a:rPr>
              <a:t>Students can work in pairs or small discussion groups</a:t>
            </a:r>
          </a:p>
          <a:p>
            <a:pPr lvl="0">
              <a:spcBef>
                <a:spcPct val="0"/>
              </a:spcBef>
              <a:defRPr/>
            </a:pPr>
            <a:endParaRPr lang="en-US" dirty="0" smtClean="0">
              <a:latin typeface="Arial"/>
              <a:cs typeface="Arial"/>
            </a:endParaRPr>
          </a:p>
        </p:txBody>
      </p:sp>
    </p:spTree>
    <p:extLst>
      <p:ext uri="{BB962C8B-B14F-4D97-AF65-F5344CB8AC3E}">
        <p14:creationId xmlns:p14="http://schemas.microsoft.com/office/powerpoint/2010/main" val="44251634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lvl="0" algn="r">
              <a:spcBef>
                <a:spcPct val="20000"/>
              </a:spcBef>
              <a:defRPr/>
            </a:pPr>
            <a:r>
              <a:rPr lang="en-US" sz="1100" b="1" dirty="0">
                <a:solidFill>
                  <a:schemeClr val="bg1"/>
                </a:solidFill>
                <a:latin typeface="Arial"/>
                <a:cs typeface="Arial"/>
              </a:rPr>
              <a:t>American Language Instiute  </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508653"/>
          </a:xfrm>
          <a:prstGeom prst="rect">
            <a:avLst/>
          </a:prstGeom>
          <a:noFill/>
        </p:spPr>
        <p:txBody>
          <a:bodyPr wrap="square" rtlCol="0">
            <a:spAutoFit/>
          </a:bodyPr>
          <a:lstStyle/>
          <a:p>
            <a:pPr lvl="0">
              <a:spcBef>
                <a:spcPct val="0"/>
              </a:spcBef>
              <a:defRPr/>
            </a:pPr>
            <a:r>
              <a:rPr lang="en-US" sz="2400" b="1" dirty="0" smtClean="0">
                <a:latin typeface="Arial"/>
                <a:cs typeface="Arial"/>
              </a:rPr>
              <a:t>‘Search and Share’ Assignments Remain Flexible  </a:t>
            </a:r>
          </a:p>
          <a:p>
            <a:pPr>
              <a:spcBef>
                <a:spcPct val="0"/>
              </a:spcBef>
              <a:defRPr/>
            </a:pPr>
            <a:endParaRPr lang="en-US" dirty="0" smtClean="0">
              <a:solidFill>
                <a:schemeClr val="bg2">
                  <a:lumMod val="10000"/>
                </a:schemeClr>
              </a:solidFill>
              <a:latin typeface="Arial"/>
              <a:cs typeface="Arial"/>
            </a:endParaRPr>
          </a:p>
          <a:p>
            <a:pPr>
              <a:spcBef>
                <a:spcPct val="0"/>
              </a:spcBef>
              <a:defRPr/>
            </a:pP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Warm up exercise</a:t>
            </a:r>
          </a:p>
          <a:p>
            <a:pPr marL="285750" indent="-285750">
              <a:spcBef>
                <a:spcPct val="0"/>
              </a:spcBef>
              <a:buFont typeface="Arial"/>
              <a:buChar char="•"/>
              <a:defRPr/>
            </a:pPr>
            <a:r>
              <a:rPr lang="en-US" dirty="0" smtClean="0">
                <a:solidFill>
                  <a:schemeClr val="bg2">
                    <a:lumMod val="10000"/>
                  </a:schemeClr>
                </a:solidFill>
                <a:latin typeface="Arial"/>
                <a:cs typeface="Arial"/>
              </a:rPr>
              <a:t>Multiple levels</a:t>
            </a:r>
          </a:p>
          <a:p>
            <a:pPr marL="285750" indent="-285750">
              <a:spcBef>
                <a:spcPct val="0"/>
              </a:spcBef>
              <a:buFont typeface="Arial"/>
              <a:buChar char="•"/>
              <a:defRPr/>
            </a:pPr>
            <a:r>
              <a:rPr lang="en-US" dirty="0" smtClean="0">
                <a:solidFill>
                  <a:schemeClr val="bg2">
                    <a:lumMod val="10000"/>
                  </a:schemeClr>
                </a:solidFill>
                <a:latin typeface="Arial"/>
                <a:cs typeface="Arial"/>
              </a:rPr>
              <a:t>Supplemental Assignemnts</a:t>
            </a:r>
          </a:p>
          <a:p>
            <a:pPr marL="285750" indent="-285750">
              <a:spcBef>
                <a:spcPct val="0"/>
              </a:spcBef>
              <a:buFont typeface="Arial"/>
              <a:buChar char="•"/>
              <a:defRPr/>
            </a:pPr>
            <a:r>
              <a:rPr lang="en-US" dirty="0" smtClean="0">
                <a:solidFill>
                  <a:schemeClr val="bg2">
                    <a:lumMod val="10000"/>
                  </a:schemeClr>
                </a:solidFill>
                <a:latin typeface="Arial"/>
                <a:cs typeface="Arial"/>
              </a:rPr>
              <a:t>Core lesson </a:t>
            </a:r>
          </a:p>
          <a:p>
            <a:pPr marL="285750" indent="-285750">
              <a:spcBef>
                <a:spcPct val="0"/>
              </a:spcBef>
              <a:buFont typeface="Arial"/>
              <a:buChar char="•"/>
              <a:defRPr/>
            </a:pPr>
            <a:r>
              <a:rPr lang="en-US" dirty="0" smtClean="0">
                <a:solidFill>
                  <a:schemeClr val="bg2">
                    <a:lumMod val="10000"/>
                  </a:schemeClr>
                </a:solidFill>
                <a:latin typeface="Arial"/>
                <a:cs typeface="Arial"/>
              </a:rPr>
              <a:t>10-120 minutes of class work</a:t>
            </a:r>
          </a:p>
          <a:p>
            <a:pPr marL="285750" indent="-285750">
              <a:spcBef>
                <a:spcPct val="0"/>
              </a:spcBef>
              <a:buFont typeface="Arial"/>
              <a:buChar char="•"/>
              <a:defRPr/>
            </a:pPr>
            <a:r>
              <a:rPr lang="en-US" dirty="0" smtClean="0">
                <a:solidFill>
                  <a:schemeClr val="bg2">
                    <a:lumMod val="10000"/>
                  </a:schemeClr>
                </a:solidFill>
                <a:latin typeface="Arial"/>
                <a:cs typeface="Arial"/>
              </a:rPr>
              <a:t>Can be used in English classrooms </a:t>
            </a:r>
          </a:p>
          <a:p>
            <a:pPr marL="285750" indent="-285750">
              <a:spcBef>
                <a:spcPct val="0"/>
              </a:spcBef>
              <a:buFont typeface="Arial"/>
              <a:buChar char="•"/>
              <a:defRPr/>
            </a:pPr>
            <a:r>
              <a:rPr lang="en-US" dirty="0" smtClean="0">
                <a:solidFill>
                  <a:schemeClr val="bg2">
                    <a:lumMod val="10000"/>
                  </a:schemeClr>
                </a:solidFill>
                <a:latin typeface="Arial"/>
                <a:cs typeface="Arial"/>
              </a:rPr>
              <a:t>Can be used in many academic high school, community college, university, and graduate courses</a:t>
            </a:r>
          </a:p>
          <a:p>
            <a:pPr marL="285750" indent="-285750">
              <a:spcBef>
                <a:spcPct val="0"/>
              </a:spcBef>
              <a:buFont typeface="Arial"/>
              <a:buChar char="•"/>
              <a:defRPr/>
            </a:pPr>
            <a:r>
              <a:rPr lang="en-US" dirty="0" smtClean="0">
                <a:solidFill>
                  <a:schemeClr val="bg2">
                    <a:lumMod val="10000"/>
                  </a:schemeClr>
                </a:solidFill>
                <a:latin typeface="Arial"/>
                <a:cs typeface="Arial"/>
              </a:rPr>
              <a:t>Can be used in multiple disciplines</a:t>
            </a:r>
          </a:p>
        </p:txBody>
      </p:sp>
    </p:spTree>
    <p:extLst>
      <p:ext uri="{BB962C8B-B14F-4D97-AF65-F5344CB8AC3E}">
        <p14:creationId xmlns:p14="http://schemas.microsoft.com/office/powerpoint/2010/main" val="60529206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kumimoji="0" lang="en-US" sz="1100" b="1" u="none" strike="noStrike" kern="1200" cap="none" spc="0" normalizeH="0" noProof="0" dirty="0" smtClean="0">
                <a:ln>
                  <a:noFill/>
                </a:ln>
                <a:solidFill>
                  <a:schemeClr val="bg1"/>
                </a:solidFill>
                <a:effectLst/>
                <a:uLnTx/>
                <a:uFillTx/>
                <a:latin typeface="Arial"/>
                <a:ea typeface="+mn-ea"/>
                <a:cs typeface="Arial"/>
              </a:rPr>
              <a:t>American Language Institute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431983"/>
          </a:xfrm>
          <a:prstGeom prst="rect">
            <a:avLst/>
          </a:prstGeom>
          <a:noFill/>
        </p:spPr>
        <p:txBody>
          <a:bodyPr wrap="square" rtlCol="0">
            <a:spAutoFit/>
          </a:bodyPr>
          <a:lstStyle/>
          <a:p>
            <a:pPr lvl="0">
              <a:spcBef>
                <a:spcPct val="0"/>
              </a:spcBef>
              <a:defRPr/>
            </a:pPr>
            <a:r>
              <a:rPr lang="en-US" sz="2400" b="1" dirty="0" smtClean="0">
                <a:latin typeface="Arial"/>
                <a:cs typeface="Arial"/>
              </a:rPr>
              <a:t>Students Summarize</a:t>
            </a:r>
          </a:p>
          <a:p>
            <a:pPr marL="285750" indent="-285750">
              <a:spcBef>
                <a:spcPct val="0"/>
              </a:spcBef>
              <a:buFont typeface="Arial"/>
              <a:buChar char="•"/>
              <a:defRPr/>
            </a:pPr>
            <a:r>
              <a:rPr lang="en-US" dirty="0" smtClean="0">
                <a:solidFill>
                  <a:schemeClr val="bg2">
                    <a:lumMod val="10000"/>
                  </a:schemeClr>
                </a:solidFill>
                <a:latin typeface="Arial"/>
                <a:cs typeface="Arial"/>
              </a:rPr>
              <a:t>Provide basic information for written/video sources</a:t>
            </a:r>
          </a:p>
          <a:p>
            <a:pPr marL="285750" indent="-285750">
              <a:spcBef>
                <a:spcPct val="0"/>
              </a:spcBef>
              <a:buFont typeface="Arial"/>
              <a:buChar char="•"/>
              <a:defRPr/>
            </a:pPr>
            <a:r>
              <a:rPr lang="en-US" dirty="0" smtClean="0">
                <a:solidFill>
                  <a:schemeClr val="bg2">
                    <a:lumMod val="10000"/>
                  </a:schemeClr>
                </a:solidFill>
                <a:latin typeface="Arial"/>
                <a:cs typeface="Arial"/>
              </a:rPr>
              <a:t>Author/publication/date</a:t>
            </a:r>
          </a:p>
          <a:p>
            <a:pPr marL="285750" indent="-285750">
              <a:spcBef>
                <a:spcPct val="0"/>
              </a:spcBef>
              <a:buFont typeface="Arial"/>
              <a:buChar char="•"/>
              <a:defRPr/>
            </a:pPr>
            <a:r>
              <a:rPr lang="en-US" dirty="0" smtClean="0">
                <a:solidFill>
                  <a:schemeClr val="bg2">
                    <a:lumMod val="10000"/>
                  </a:schemeClr>
                </a:solidFill>
                <a:latin typeface="Arial"/>
                <a:cs typeface="Arial"/>
              </a:rPr>
              <a:t>Can add length, illustrations, number of sources</a:t>
            </a:r>
          </a:p>
          <a:p>
            <a:pPr marL="285750" indent="-285750">
              <a:spcBef>
                <a:spcPct val="0"/>
              </a:spcBef>
              <a:buFont typeface="Arial"/>
              <a:buChar char="•"/>
              <a:defRPr/>
            </a:pPr>
            <a:r>
              <a:rPr lang="en-US" dirty="0" smtClean="0">
                <a:solidFill>
                  <a:schemeClr val="bg2">
                    <a:lumMod val="10000"/>
                  </a:schemeClr>
                </a:solidFill>
                <a:latin typeface="Arial"/>
                <a:cs typeface="Arial"/>
              </a:rPr>
              <a:t>Identify the main idea</a:t>
            </a:r>
          </a:p>
          <a:p>
            <a:pPr marL="285750" indent="-285750">
              <a:spcBef>
                <a:spcPct val="0"/>
              </a:spcBef>
              <a:buFont typeface="Arial"/>
              <a:buChar char="•"/>
              <a:defRPr/>
            </a:pPr>
            <a:r>
              <a:rPr lang="en-US" dirty="0" smtClean="0">
                <a:solidFill>
                  <a:schemeClr val="bg2">
                    <a:lumMod val="10000"/>
                  </a:schemeClr>
                </a:solidFill>
                <a:latin typeface="Arial"/>
                <a:cs typeface="Arial"/>
              </a:rPr>
              <a:t>Use distancing phrases: “According to” “The author notes”</a:t>
            </a:r>
          </a:p>
          <a:p>
            <a:pPr marL="285750" indent="-285750">
              <a:spcBef>
                <a:spcPct val="0"/>
              </a:spcBef>
              <a:buFont typeface="Arial"/>
              <a:buChar char="•"/>
              <a:defRPr/>
            </a:pPr>
            <a:r>
              <a:rPr lang="en-US" dirty="0" smtClean="0">
                <a:solidFill>
                  <a:schemeClr val="bg2">
                    <a:lumMod val="10000"/>
                  </a:schemeClr>
                </a:solidFill>
                <a:latin typeface="Arial"/>
                <a:cs typeface="Arial"/>
              </a:rPr>
              <a:t>Use reminder phrases: “The host also suggests” </a:t>
            </a:r>
            <a:br>
              <a:rPr lang="en-US" dirty="0" smtClean="0">
                <a:solidFill>
                  <a:schemeClr val="bg2">
                    <a:lumMod val="10000"/>
                  </a:schemeClr>
                </a:solidFill>
                <a:latin typeface="Arial"/>
                <a:cs typeface="Arial"/>
              </a:rPr>
            </a:br>
            <a:r>
              <a:rPr lang="en-US" dirty="0" smtClean="0">
                <a:solidFill>
                  <a:schemeClr val="bg2">
                    <a:lumMod val="10000"/>
                  </a:schemeClr>
                </a:solidFill>
                <a:latin typeface="Arial"/>
                <a:cs typeface="Arial"/>
              </a:rPr>
              <a:t>“the article concludes”</a:t>
            </a:r>
          </a:p>
          <a:p>
            <a:pPr>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Students Evaluate </a:t>
            </a:r>
          </a:p>
          <a:p>
            <a:pPr marL="285750" indent="-285750">
              <a:spcBef>
                <a:spcPct val="0"/>
              </a:spcBef>
              <a:buFont typeface="Arial"/>
              <a:buChar char="•"/>
              <a:defRPr/>
            </a:pPr>
            <a:r>
              <a:rPr lang="en-US" dirty="0" smtClean="0">
                <a:solidFill>
                  <a:schemeClr val="bg2">
                    <a:lumMod val="10000"/>
                  </a:schemeClr>
                </a:solidFill>
                <a:latin typeface="Arial"/>
                <a:cs typeface="Arial"/>
              </a:rPr>
              <a:t>Identify audience</a:t>
            </a:r>
          </a:p>
          <a:p>
            <a:pPr marL="285750" indent="-285750">
              <a:spcBef>
                <a:spcPct val="0"/>
              </a:spcBef>
              <a:buFont typeface="Arial"/>
              <a:buChar char="•"/>
              <a:defRPr/>
            </a:pPr>
            <a:r>
              <a:rPr lang="en-US" dirty="0" smtClean="0">
                <a:solidFill>
                  <a:schemeClr val="bg2">
                    <a:lumMod val="10000"/>
                  </a:schemeClr>
                </a:solidFill>
                <a:latin typeface="Arial"/>
                <a:cs typeface="Arial"/>
              </a:rPr>
              <a:t>Highlight strengths</a:t>
            </a:r>
          </a:p>
          <a:p>
            <a:pPr marL="285750" indent="-285750">
              <a:spcBef>
                <a:spcPct val="0"/>
              </a:spcBef>
              <a:buFont typeface="Arial"/>
              <a:buChar char="•"/>
              <a:defRPr/>
            </a:pPr>
            <a:r>
              <a:rPr lang="en-US" dirty="0" smtClean="0">
                <a:solidFill>
                  <a:schemeClr val="bg2">
                    <a:lumMod val="10000"/>
                  </a:schemeClr>
                </a:solidFill>
                <a:latin typeface="Arial"/>
                <a:cs typeface="Arial"/>
              </a:rPr>
              <a:t>Note limits/weak points</a:t>
            </a:r>
          </a:p>
          <a:p>
            <a:pPr marL="285750" indent="-285750">
              <a:spcBef>
                <a:spcPct val="0"/>
              </a:spcBef>
              <a:buFont typeface="Arial"/>
              <a:buChar char="•"/>
              <a:defRPr/>
            </a:pPr>
            <a:r>
              <a:rPr lang="en-US" dirty="0" smtClean="0">
                <a:solidFill>
                  <a:schemeClr val="bg2">
                    <a:lumMod val="10000"/>
                  </a:schemeClr>
                </a:solidFill>
                <a:latin typeface="Arial"/>
                <a:cs typeface="Arial"/>
              </a:rPr>
              <a:t>Compare to other sources </a:t>
            </a:r>
          </a:p>
          <a:p>
            <a:pPr marL="285750" indent="-285750">
              <a:spcBef>
                <a:spcPct val="0"/>
              </a:spcBef>
              <a:buFont typeface="Arial"/>
              <a:buChar char="•"/>
              <a:defRPr/>
            </a:pPr>
            <a:r>
              <a:rPr lang="en-US" dirty="0" smtClean="0">
                <a:solidFill>
                  <a:schemeClr val="bg2">
                    <a:lumMod val="10000"/>
                  </a:schemeClr>
                </a:solidFill>
                <a:latin typeface="Arial"/>
                <a:cs typeface="Arial"/>
              </a:rPr>
              <a:t>Share evaluations (fair, balanced, nuanced?)</a:t>
            </a:r>
            <a:endParaRPr lang="en-US" dirty="0" smtClean="0">
              <a:solidFill>
                <a:srgbClr val="323232"/>
              </a:solidFill>
              <a:latin typeface="Arial"/>
              <a:cs typeface="Arial"/>
            </a:endParaRPr>
          </a:p>
        </p:txBody>
      </p:sp>
    </p:spTree>
    <p:extLst>
      <p:ext uri="{BB962C8B-B14F-4D97-AF65-F5344CB8AC3E}">
        <p14:creationId xmlns:p14="http://schemas.microsoft.com/office/powerpoint/2010/main" val="20750143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785652"/>
          </a:xfrm>
          <a:prstGeom prst="rect">
            <a:avLst/>
          </a:prstGeom>
          <a:noFill/>
        </p:spPr>
        <p:txBody>
          <a:bodyPr wrap="square" rtlCol="0">
            <a:spAutoFit/>
          </a:bodyPr>
          <a:lstStyle/>
          <a:p>
            <a:pPr lvl="0">
              <a:spcBef>
                <a:spcPct val="0"/>
              </a:spcBef>
              <a:defRPr/>
            </a:pPr>
            <a:r>
              <a:rPr lang="en-US" sz="2400" b="1" dirty="0" smtClean="0">
                <a:latin typeface="Arial"/>
                <a:cs typeface="Arial"/>
              </a:rPr>
              <a:t>How Do Students Practice Sharing Information?</a:t>
            </a:r>
          </a:p>
          <a:p>
            <a:pPr marL="285750" indent="-285750">
              <a:spcBef>
                <a:spcPct val="0"/>
              </a:spcBef>
              <a:buFont typeface="Arial"/>
              <a:buChar char="•"/>
              <a:defRPr/>
            </a:pPr>
            <a:r>
              <a:rPr lang="en-US" dirty="0" smtClean="0">
                <a:solidFill>
                  <a:srgbClr val="323232"/>
                </a:solidFill>
                <a:latin typeface="Arial"/>
                <a:cs typeface="Arial"/>
              </a:rPr>
              <a:t>introduce material of their own choice</a:t>
            </a:r>
          </a:p>
          <a:p>
            <a:pPr marL="285750" indent="-285750">
              <a:spcBef>
                <a:spcPct val="0"/>
              </a:spcBef>
              <a:buFont typeface="Arial"/>
              <a:buChar char="•"/>
              <a:defRPr/>
            </a:pPr>
            <a:r>
              <a:rPr lang="en-US" dirty="0" smtClean="0">
                <a:solidFill>
                  <a:srgbClr val="323232"/>
                </a:solidFill>
                <a:latin typeface="Arial"/>
                <a:cs typeface="Arial"/>
              </a:rPr>
              <a:t>Consider audience </a:t>
            </a:r>
          </a:p>
          <a:p>
            <a:pPr marL="285750" indent="-285750">
              <a:spcBef>
                <a:spcPct val="0"/>
              </a:spcBef>
              <a:buFont typeface="Arial"/>
              <a:buChar char="•"/>
              <a:defRPr/>
            </a:pPr>
            <a:r>
              <a:rPr lang="en-US" dirty="0" smtClean="0">
                <a:solidFill>
                  <a:srgbClr val="323232"/>
                </a:solidFill>
                <a:latin typeface="Arial"/>
                <a:cs typeface="Arial"/>
              </a:rPr>
              <a:t>Lead academic discussions</a:t>
            </a:r>
          </a:p>
          <a:p>
            <a:pPr marL="285750" indent="-285750">
              <a:spcBef>
                <a:spcPct val="0"/>
              </a:spcBef>
              <a:buFont typeface="Arial"/>
              <a:buChar char="•"/>
              <a:defRPr/>
            </a:pPr>
            <a:r>
              <a:rPr lang="en-US" dirty="0" smtClean="0">
                <a:solidFill>
                  <a:srgbClr val="323232"/>
                </a:solidFill>
                <a:latin typeface="Arial"/>
                <a:cs typeface="Arial"/>
              </a:rPr>
              <a:t>Share personal interests</a:t>
            </a:r>
          </a:p>
          <a:p>
            <a:pPr marL="285750" indent="-285750">
              <a:spcBef>
                <a:spcPct val="0"/>
              </a:spcBef>
              <a:buFont typeface="Arial"/>
              <a:buChar char="•"/>
              <a:defRPr/>
            </a:pPr>
            <a:r>
              <a:rPr lang="en-US" dirty="0" smtClean="0">
                <a:solidFill>
                  <a:srgbClr val="323232"/>
                </a:solidFill>
                <a:latin typeface="Arial"/>
                <a:cs typeface="Arial"/>
              </a:rPr>
              <a:t>Speak their mind </a:t>
            </a:r>
          </a:p>
          <a:p>
            <a:pPr marL="285750" indent="-285750">
              <a:spcBef>
                <a:spcPct val="0"/>
              </a:spcBef>
              <a:buFont typeface="Arial"/>
              <a:buChar char="•"/>
              <a:defRPr/>
            </a:pPr>
            <a:r>
              <a:rPr lang="en-US" dirty="0" smtClean="0">
                <a:solidFill>
                  <a:srgbClr val="323232"/>
                </a:solidFill>
                <a:latin typeface="Arial"/>
                <a:cs typeface="Arial"/>
              </a:rPr>
              <a:t>Support their opinions with examples</a:t>
            </a:r>
          </a:p>
          <a:p>
            <a:pPr marL="285750" indent="-285750">
              <a:spcBef>
                <a:spcPct val="0"/>
              </a:spcBef>
              <a:buFont typeface="Arial"/>
              <a:buChar char="•"/>
              <a:defRPr/>
            </a:pPr>
            <a:r>
              <a:rPr lang="en-US" dirty="0" smtClean="0">
                <a:solidFill>
                  <a:srgbClr val="323232"/>
                </a:solidFill>
                <a:latin typeface="Arial"/>
                <a:cs typeface="Arial"/>
              </a:rPr>
              <a:t>Answer peer questions</a:t>
            </a:r>
          </a:p>
          <a:p>
            <a:pPr marL="285750" indent="-285750">
              <a:spcBef>
                <a:spcPct val="0"/>
              </a:spcBef>
              <a:buFont typeface="Arial"/>
              <a:buChar char="•"/>
              <a:defRPr/>
            </a:pPr>
            <a:r>
              <a:rPr lang="en-US" dirty="0" smtClean="0">
                <a:solidFill>
                  <a:srgbClr val="323232"/>
                </a:solidFill>
                <a:latin typeface="Arial"/>
                <a:cs typeface="Arial"/>
              </a:rPr>
              <a:t>Build stronger personal relationships</a:t>
            </a:r>
          </a:p>
          <a:p>
            <a:pPr marL="285750" indent="-285750">
              <a:spcBef>
                <a:spcPct val="0"/>
              </a:spcBef>
              <a:buFont typeface="Arial"/>
              <a:buChar char="•"/>
              <a:defRPr/>
            </a:pPr>
            <a:r>
              <a:rPr lang="en-US" dirty="0" smtClean="0">
                <a:solidFill>
                  <a:srgbClr val="323232"/>
                </a:solidFill>
                <a:latin typeface="Arial"/>
                <a:cs typeface="Arial"/>
              </a:rPr>
              <a:t>Experience some success in communicating in English</a:t>
            </a:r>
          </a:p>
          <a:p>
            <a:pPr marL="285750" indent="-285750">
              <a:spcBef>
                <a:spcPct val="0"/>
              </a:spcBef>
              <a:buFont typeface="Arial"/>
              <a:buChar char="•"/>
              <a:defRPr/>
            </a:pPr>
            <a:r>
              <a:rPr lang="en-US" dirty="0" smtClean="0">
                <a:solidFill>
                  <a:srgbClr val="323232"/>
                </a:solidFill>
                <a:latin typeface="Arial"/>
                <a:cs typeface="Arial"/>
              </a:rPr>
              <a:t>Learn to ask questions</a:t>
            </a:r>
          </a:p>
          <a:p>
            <a:pPr marL="285750" indent="-285750">
              <a:spcBef>
                <a:spcPct val="0"/>
              </a:spcBef>
              <a:buFont typeface="Arial"/>
              <a:buChar char="•"/>
              <a:defRPr/>
            </a:pPr>
            <a:r>
              <a:rPr lang="en-US" dirty="0" smtClean="0">
                <a:solidFill>
                  <a:srgbClr val="323232"/>
                </a:solidFill>
                <a:latin typeface="Arial"/>
                <a:cs typeface="Arial"/>
              </a:rPr>
              <a:t>Become co-creators of course content</a:t>
            </a:r>
          </a:p>
          <a:p>
            <a:pPr marL="285750" indent="-285750">
              <a:spcBef>
                <a:spcPct val="0"/>
              </a:spcBef>
              <a:buFont typeface="Arial"/>
              <a:buChar char="•"/>
              <a:defRPr/>
            </a:pPr>
            <a:r>
              <a:rPr lang="en-US" dirty="0" smtClean="0">
                <a:solidFill>
                  <a:srgbClr val="323232"/>
                </a:solidFill>
                <a:latin typeface="Arial"/>
                <a:cs typeface="Arial"/>
              </a:rPr>
              <a:t>Build fluency skills in English classrooms</a:t>
            </a:r>
          </a:p>
        </p:txBody>
      </p:sp>
    </p:spTree>
    <p:extLst>
      <p:ext uri="{BB962C8B-B14F-4D97-AF65-F5344CB8AC3E}">
        <p14:creationId xmlns:p14="http://schemas.microsoft.com/office/powerpoint/2010/main" val="229922020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508653"/>
          </a:xfrm>
          <a:prstGeom prst="rect">
            <a:avLst/>
          </a:prstGeom>
          <a:noFill/>
        </p:spPr>
        <p:txBody>
          <a:bodyPr wrap="square" rtlCol="0">
            <a:spAutoFit/>
          </a:bodyPr>
          <a:lstStyle/>
          <a:p>
            <a:pPr lvl="0">
              <a:spcBef>
                <a:spcPct val="0"/>
              </a:spcBef>
              <a:defRPr/>
            </a:pPr>
            <a:r>
              <a:rPr lang="en-US" sz="2400" b="1" dirty="0" smtClean="0">
                <a:latin typeface="Arial"/>
                <a:cs typeface="Arial"/>
              </a:rPr>
              <a:t>What Does the English Teacher Do ? </a:t>
            </a:r>
          </a:p>
          <a:p>
            <a:pPr marL="285750" indent="-285750">
              <a:spcBef>
                <a:spcPct val="0"/>
              </a:spcBef>
              <a:buFont typeface="Arial"/>
              <a:buChar char="•"/>
              <a:defRPr/>
            </a:pPr>
            <a:r>
              <a:rPr lang="en-US" dirty="0" smtClean="0">
                <a:solidFill>
                  <a:schemeClr val="bg2">
                    <a:lumMod val="10000"/>
                  </a:schemeClr>
                </a:solidFill>
                <a:latin typeface="Arial"/>
                <a:cs typeface="Arial"/>
              </a:rPr>
              <a:t>Teacher can circulate around the room taking notes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join in the small group discussions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videotape student discussions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sit in the front and work one on one with students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collect and evaluate worksheets and original text</a:t>
            </a:r>
          </a:p>
          <a:p>
            <a:pPr marL="285750" indent="-285750">
              <a:spcBef>
                <a:spcPct val="0"/>
              </a:spcBef>
              <a:buFont typeface="Arial"/>
              <a:buChar char="•"/>
              <a:defRPr/>
            </a:pPr>
            <a:r>
              <a:rPr lang="en-US" dirty="0" smtClean="0">
                <a:solidFill>
                  <a:schemeClr val="bg2">
                    <a:lumMod val="10000"/>
                  </a:schemeClr>
                </a:solidFill>
                <a:latin typeface="Arial"/>
                <a:cs typeface="Arial"/>
              </a:rPr>
              <a:t>Teachers can set up a discussion board on a learning management system (LMS) where students post their brief reviews and links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join the online discussion, monitor student comments, and evaluate the online contributions and comments</a:t>
            </a:r>
          </a:p>
          <a:p>
            <a:pPr marL="285750" indent="-285750">
              <a:spcBef>
                <a:spcPct val="0"/>
              </a:spcBef>
              <a:buFont typeface="Arial"/>
              <a:buChar char="•"/>
              <a:defRPr/>
            </a:pPr>
            <a:r>
              <a:rPr lang="en-US" dirty="0" smtClean="0">
                <a:solidFill>
                  <a:schemeClr val="bg2">
                    <a:lumMod val="10000"/>
                  </a:schemeClr>
                </a:solidFill>
                <a:latin typeface="Arial"/>
                <a:cs typeface="Arial"/>
              </a:rPr>
              <a:t>Teachers can still grade and provide written and oral feedback</a:t>
            </a:r>
          </a:p>
          <a:p>
            <a:pPr marL="285750" indent="-285750">
              <a:spcBef>
                <a:spcPct val="0"/>
              </a:spcBef>
              <a:buFont typeface="Arial"/>
              <a:buChar char="•"/>
              <a:defRPr/>
            </a:pPr>
            <a:endParaRPr lang="en-US" dirty="0">
              <a:solidFill>
                <a:schemeClr val="bg2">
                  <a:lumMod val="10000"/>
                </a:schemeClr>
              </a:solidFill>
              <a:latin typeface="Arial"/>
              <a:cs typeface="Arial"/>
            </a:endParaRPr>
          </a:p>
        </p:txBody>
      </p:sp>
    </p:spTree>
    <p:extLst>
      <p:ext uri="{BB962C8B-B14F-4D97-AF65-F5344CB8AC3E}">
        <p14:creationId xmlns:p14="http://schemas.microsoft.com/office/powerpoint/2010/main" val="31989017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596900"/>
            <a:ext cx="7399800" cy="4062651"/>
          </a:xfrm>
          <a:prstGeom prst="rect">
            <a:avLst/>
          </a:prstGeom>
          <a:noFill/>
        </p:spPr>
        <p:txBody>
          <a:bodyPr wrap="square" rtlCol="0">
            <a:spAutoFit/>
          </a:bodyPr>
          <a:lstStyle/>
          <a:p>
            <a:pPr lvl="0">
              <a:spcBef>
                <a:spcPct val="0"/>
              </a:spcBef>
              <a:defRPr/>
            </a:pPr>
            <a:r>
              <a:rPr lang="en-US" sz="2400" b="1" dirty="0" smtClean="0">
                <a:latin typeface="Arial"/>
                <a:cs typeface="Arial"/>
              </a:rPr>
              <a:t>Illumin: A Review of Engineering in Everyday Life</a:t>
            </a:r>
          </a:p>
          <a:p>
            <a:pPr marL="285750" indent="-285750">
              <a:spcBef>
                <a:spcPct val="0"/>
              </a:spcBef>
              <a:buFont typeface="Arial"/>
              <a:buChar char="•"/>
              <a:defRPr/>
            </a:pPr>
            <a:r>
              <a:rPr lang="en-US" dirty="0" smtClean="0">
                <a:solidFill>
                  <a:schemeClr val="bg2">
                    <a:lumMod val="10000"/>
                  </a:schemeClr>
                </a:solidFill>
                <a:latin typeface="Arial"/>
                <a:cs typeface="Arial"/>
              </a:rPr>
              <a:t>Award winning website written and edited by USC Viterbi School of Engineering students (undergraduates)</a:t>
            </a:r>
          </a:p>
          <a:p>
            <a:pPr marL="285750" indent="-285750">
              <a:spcBef>
                <a:spcPct val="0"/>
              </a:spcBef>
              <a:buFont typeface="Arial"/>
              <a:buChar char="•"/>
              <a:defRPr/>
            </a:pPr>
            <a:r>
              <a:rPr lang="en-US" dirty="0" smtClean="0">
                <a:solidFill>
                  <a:schemeClr val="bg2">
                    <a:lumMod val="10000"/>
                  </a:schemeClr>
                </a:solidFill>
                <a:latin typeface="Arial"/>
                <a:cs typeface="Arial"/>
              </a:rPr>
              <a:t>Documents pervasive role of engineering </a:t>
            </a:r>
          </a:p>
          <a:p>
            <a:pPr marL="285750" indent="-285750">
              <a:spcBef>
                <a:spcPct val="0"/>
              </a:spcBef>
              <a:buFont typeface="Arial"/>
              <a:buChar char="•"/>
              <a:defRPr/>
            </a:pPr>
            <a:r>
              <a:rPr lang="en-US" dirty="0" smtClean="0">
                <a:solidFill>
                  <a:schemeClr val="bg2">
                    <a:lumMod val="10000"/>
                  </a:schemeClr>
                </a:solidFill>
                <a:latin typeface="Arial"/>
                <a:cs typeface="Arial"/>
              </a:rPr>
              <a:t>Used by many high schools, community colleges, and universities</a:t>
            </a:r>
          </a:p>
          <a:p>
            <a:pPr marL="285750" indent="-285750">
              <a:spcBef>
                <a:spcPct val="0"/>
              </a:spcBef>
              <a:buFont typeface="Arial"/>
              <a:buChar char="•"/>
              <a:defRPr/>
            </a:pPr>
            <a:r>
              <a:rPr lang="en-US" dirty="0" smtClean="0">
                <a:solidFill>
                  <a:schemeClr val="bg2">
                    <a:lumMod val="10000"/>
                  </a:schemeClr>
                </a:solidFill>
                <a:latin typeface="Arial"/>
                <a:cs typeface="Arial"/>
              </a:rPr>
              <a:t>Celebrates science and technology </a:t>
            </a:r>
          </a:p>
          <a:p>
            <a:pPr marL="285750" indent="-285750">
              <a:spcBef>
                <a:spcPct val="0"/>
              </a:spcBef>
              <a:buFont typeface="Arial"/>
              <a:buChar char="•"/>
              <a:defRPr/>
            </a:pPr>
            <a:r>
              <a:rPr lang="en-US" dirty="0" smtClean="0">
                <a:solidFill>
                  <a:schemeClr val="bg2">
                    <a:lumMod val="10000"/>
                  </a:schemeClr>
                </a:solidFill>
                <a:latin typeface="Arial"/>
                <a:cs typeface="Arial"/>
                <a:hlinkClick r:id="rId2"/>
              </a:rPr>
              <a:t>Illumin</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hlinkClick r:id="rId3"/>
              </a:rPr>
              <a:t>http</a:t>
            </a:r>
            <a:r>
              <a:rPr lang="en-US" dirty="0">
                <a:solidFill>
                  <a:schemeClr val="bg2">
                    <a:lumMod val="10000"/>
                  </a:schemeClr>
                </a:solidFill>
                <a:latin typeface="Arial"/>
                <a:cs typeface="Arial"/>
                <a:hlinkClick r:id="rId3"/>
              </a:rPr>
              <a:t>://illumin.usc.edu/150/leonardo-da-vinci-the-engineer</a:t>
            </a:r>
            <a:r>
              <a:rPr lang="en-US" dirty="0" smtClean="0">
                <a:solidFill>
                  <a:schemeClr val="bg2">
                    <a:lumMod val="10000"/>
                  </a:schemeClr>
                </a:solidFill>
                <a:latin typeface="Arial"/>
                <a:cs typeface="Arial"/>
                <a:hlinkClick r:id="rId3"/>
              </a:rPr>
              <a:t>/</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dirty="0">
                <a:solidFill>
                  <a:schemeClr val="bg2">
                    <a:lumMod val="10000"/>
                  </a:schemeClr>
                </a:solidFill>
                <a:latin typeface="Arial"/>
                <a:cs typeface="Arial"/>
                <a:hlinkClick r:id="rId4"/>
              </a:rPr>
              <a:t>http://illumin.usc.edu/32/talking-to-your-computer</a:t>
            </a:r>
            <a:r>
              <a:rPr lang="en-US" dirty="0" smtClean="0">
                <a:solidFill>
                  <a:schemeClr val="bg2">
                    <a:lumMod val="10000"/>
                  </a:schemeClr>
                </a:solidFill>
                <a:latin typeface="Arial"/>
                <a:cs typeface="Arial"/>
                <a:hlinkClick r:id="rId4"/>
              </a:rPr>
              <a:t>/</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hlinkClick r:id="rId5"/>
              </a:rPr>
              <a:t>Bamboo</a:t>
            </a:r>
            <a:endParaRPr lang="en-US" dirty="0" smtClean="0">
              <a:solidFill>
                <a:schemeClr val="bg2">
                  <a:lumMod val="10000"/>
                </a:schemeClr>
              </a:solidFill>
              <a:latin typeface="Arial"/>
              <a:cs typeface="Arial"/>
            </a:endParaRPr>
          </a:p>
          <a:p>
            <a:pPr marL="285750" indent="-285750">
              <a:spcBef>
                <a:spcPct val="0"/>
              </a:spcBef>
              <a:buFont typeface="Arial"/>
              <a:buChar char="•"/>
              <a:defRPr/>
            </a:pP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Themes emerge: dates matter; technologies evolve; some big ideas fail – and engineering makes our life better</a:t>
            </a:r>
          </a:p>
          <a:p>
            <a:pPr marL="285750" indent="-285750">
              <a:spcBef>
                <a:spcPct val="0"/>
              </a:spcBef>
              <a:buFont typeface="Arial"/>
              <a:buChar char="•"/>
              <a:defRPr/>
            </a:pPr>
            <a:endParaRPr lang="en-US" dirty="0">
              <a:solidFill>
                <a:schemeClr val="bg2">
                  <a:lumMod val="10000"/>
                </a:schemeClr>
              </a:solidFill>
              <a:latin typeface="Arial"/>
              <a:cs typeface="Arial"/>
            </a:endParaRPr>
          </a:p>
        </p:txBody>
      </p:sp>
    </p:spTree>
    <p:extLst>
      <p:ext uri="{BB962C8B-B14F-4D97-AF65-F5344CB8AC3E}">
        <p14:creationId xmlns:p14="http://schemas.microsoft.com/office/powerpoint/2010/main" val="249764393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508653"/>
          </a:xfrm>
          <a:prstGeom prst="rect">
            <a:avLst/>
          </a:prstGeom>
          <a:noFill/>
        </p:spPr>
        <p:txBody>
          <a:bodyPr wrap="square" rtlCol="0">
            <a:spAutoFit/>
          </a:bodyPr>
          <a:lstStyle/>
          <a:p>
            <a:pPr lvl="0">
              <a:spcBef>
                <a:spcPct val="0"/>
              </a:spcBef>
              <a:defRPr/>
            </a:pPr>
            <a:r>
              <a:rPr lang="en-US" sz="2400" b="1" dirty="0" smtClean="0">
                <a:latin typeface="Arial"/>
                <a:cs typeface="Arial"/>
              </a:rPr>
              <a:t>TED Talks: Technology, Entertainment, Design</a:t>
            </a:r>
          </a:p>
          <a:p>
            <a:endParaRPr lang="en-US" dirty="0"/>
          </a:p>
          <a:p>
            <a:pPr marL="285750" indent="-285750">
              <a:buFont typeface="Arial"/>
              <a:buChar char="•"/>
            </a:pPr>
            <a:r>
              <a:rPr lang="en-US" dirty="0" smtClean="0">
                <a:solidFill>
                  <a:schemeClr val="bg2">
                    <a:lumMod val="10000"/>
                  </a:schemeClr>
                </a:solidFill>
                <a:latin typeface="Arial"/>
                <a:cs typeface="Arial"/>
              </a:rPr>
              <a:t>“Riverting talks by remarkable people” </a:t>
            </a:r>
          </a:p>
          <a:p>
            <a:pPr marL="285750" indent="-285750">
              <a:buFont typeface="Arial"/>
              <a:buChar char="•"/>
            </a:pPr>
            <a:r>
              <a:rPr lang="en-US" dirty="0" smtClean="0">
                <a:solidFill>
                  <a:schemeClr val="bg2">
                    <a:lumMod val="10000"/>
                  </a:schemeClr>
                </a:solidFill>
                <a:latin typeface="Arial"/>
                <a:cs typeface="Arial"/>
              </a:rPr>
              <a:t>“ideas worth spreading”</a:t>
            </a:r>
          </a:p>
          <a:p>
            <a:pPr marL="285750" indent="-285750">
              <a:buFont typeface="Arial"/>
              <a:buChar char="•"/>
            </a:pPr>
            <a:r>
              <a:rPr lang="en-US" dirty="0" smtClean="0">
                <a:solidFill>
                  <a:schemeClr val="bg2">
                    <a:lumMod val="10000"/>
                  </a:schemeClr>
                </a:solidFill>
                <a:latin typeface="Arial"/>
                <a:cs typeface="Arial"/>
              </a:rPr>
              <a:t>Match student interest and respects their intelligence</a:t>
            </a:r>
          </a:p>
          <a:p>
            <a:pPr marL="285750" indent="-285750">
              <a:buFont typeface="Arial"/>
              <a:buChar char="•"/>
            </a:pPr>
            <a:r>
              <a:rPr lang="en-US" dirty="0" smtClean="0">
                <a:solidFill>
                  <a:schemeClr val="bg2">
                    <a:lumMod val="10000"/>
                  </a:schemeClr>
                </a:solidFill>
                <a:latin typeface="Arial"/>
                <a:cs typeface="Arial"/>
              </a:rPr>
              <a:t>Authentic listening material</a:t>
            </a:r>
          </a:p>
          <a:p>
            <a:pPr marL="285750" indent="-285750">
              <a:buFont typeface="Arial"/>
              <a:buChar char="•"/>
            </a:pPr>
            <a:r>
              <a:rPr lang="en-US" dirty="0" smtClean="0">
                <a:solidFill>
                  <a:schemeClr val="bg2">
                    <a:lumMod val="10000"/>
                  </a:schemeClr>
                </a:solidFill>
                <a:latin typeface="Arial"/>
                <a:cs typeface="Arial"/>
              </a:rPr>
              <a:t>Highlights global audience for English speakers</a:t>
            </a:r>
          </a:p>
          <a:p>
            <a:pPr marL="285750" indent="-285750">
              <a:buFont typeface="Arial"/>
              <a:buChar char="•"/>
            </a:pPr>
            <a:r>
              <a:rPr lang="en-US" dirty="0" smtClean="0">
                <a:solidFill>
                  <a:schemeClr val="bg2">
                    <a:lumMod val="10000"/>
                  </a:schemeClr>
                </a:solidFill>
                <a:latin typeface="Arial"/>
                <a:cs typeface="Arial"/>
              </a:rPr>
              <a:t>Intelligiblity, not perfection</a:t>
            </a:r>
          </a:p>
          <a:p>
            <a:pPr marL="285750" indent="-285750">
              <a:buFont typeface="Arial"/>
              <a:buChar char="•"/>
            </a:pPr>
            <a:r>
              <a:rPr lang="en-US" dirty="0" smtClean="0">
                <a:solidFill>
                  <a:schemeClr val="bg2">
                    <a:lumMod val="10000"/>
                  </a:schemeClr>
                </a:solidFill>
                <a:latin typeface="Arial"/>
                <a:cs typeface="Arial"/>
              </a:rPr>
              <a:t>Two worksheets </a:t>
            </a:r>
          </a:p>
          <a:p>
            <a:pPr marL="285750" indent="-285750">
              <a:buFont typeface="Arial"/>
              <a:buChar char="•"/>
            </a:pPr>
            <a:r>
              <a:rPr lang="en-US" dirty="0" smtClean="0">
                <a:solidFill>
                  <a:schemeClr val="bg2">
                    <a:lumMod val="10000"/>
                  </a:schemeClr>
                </a:solidFill>
                <a:latin typeface="Arial"/>
                <a:cs typeface="Arial"/>
              </a:rPr>
              <a:t>USC student reaction has been very positive  </a:t>
            </a:r>
          </a:p>
          <a:p>
            <a:pPr marL="285750" indent="-285750">
              <a:buFont typeface="Arial"/>
              <a:buChar char="•"/>
            </a:pPr>
            <a:r>
              <a:rPr lang="en-US" dirty="0" smtClean="0">
                <a:solidFill>
                  <a:schemeClr val="bg2">
                    <a:lumMod val="10000"/>
                  </a:schemeClr>
                </a:solidFill>
                <a:latin typeface="Arial"/>
                <a:cs typeface="Arial"/>
              </a:rPr>
              <a:t>TEDxUSC in Spring too</a:t>
            </a:r>
          </a:p>
          <a:p>
            <a:endParaRPr lang="en-US" dirty="0" smtClean="0">
              <a:solidFill>
                <a:schemeClr val="bg2">
                  <a:lumMod val="10000"/>
                </a:schemeClr>
              </a:solidFill>
              <a:latin typeface="Arial"/>
              <a:cs typeface="Arial"/>
            </a:endParaRPr>
          </a:p>
        </p:txBody>
      </p:sp>
    </p:spTree>
    <p:extLst>
      <p:ext uri="{BB962C8B-B14F-4D97-AF65-F5344CB8AC3E}">
        <p14:creationId xmlns:p14="http://schemas.microsoft.com/office/powerpoint/2010/main" val="326427330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5170647"/>
          </a:xfrm>
          <a:prstGeom prst="rect">
            <a:avLst/>
          </a:prstGeom>
          <a:noFill/>
        </p:spPr>
        <p:txBody>
          <a:bodyPr wrap="square" rtlCol="0">
            <a:spAutoFit/>
          </a:bodyPr>
          <a:lstStyle/>
          <a:p>
            <a:pPr lvl="0">
              <a:spcBef>
                <a:spcPct val="0"/>
              </a:spcBef>
              <a:defRPr/>
            </a:pPr>
            <a:r>
              <a:rPr lang="en-US" sz="2400" b="1" dirty="0" smtClean="0">
                <a:latin typeface="Arial"/>
                <a:cs typeface="Arial"/>
              </a:rPr>
              <a:t>TED Talks: Technology, Entertainment, Design</a:t>
            </a:r>
          </a:p>
          <a:p>
            <a:endParaRPr lang="en-US" dirty="0"/>
          </a:p>
          <a:p>
            <a:r>
              <a:rPr lang="en-US" b="1" dirty="0">
                <a:solidFill>
                  <a:srgbClr val="020000"/>
                </a:solidFill>
              </a:rPr>
              <a:t>TED Worksheet #1 </a:t>
            </a:r>
            <a:endParaRPr lang="en-US" dirty="0">
              <a:solidFill>
                <a:srgbClr val="020000"/>
              </a:solidFill>
            </a:endParaRPr>
          </a:p>
          <a:p>
            <a:r>
              <a:rPr lang="en-US" dirty="0" smtClean="0">
                <a:solidFill>
                  <a:srgbClr val="020000"/>
                </a:solidFill>
              </a:rPr>
              <a:t>Find </a:t>
            </a:r>
            <a:r>
              <a:rPr lang="en-US" dirty="0">
                <a:solidFill>
                  <a:srgbClr val="020000"/>
                </a:solidFill>
              </a:rPr>
              <a:t>a short video on a topic of particular interest to you. Although lectures can be seen as a one-way conversation, the best TED talks show us how to share specialized information in a comfortable, effective, and friendly manner. You will probably want to watch and listen to the talk two times before answering these questions. Finally, be prepared to review the TED talk for your classmates in a series of one to one online conversations. Please answer the following questions to start preparing your review</a:t>
            </a:r>
            <a:r>
              <a:rPr lang="en-US" dirty="0" smtClean="0">
                <a:solidFill>
                  <a:srgbClr val="020000"/>
                </a:solidFill>
              </a:rPr>
              <a:t>:</a:t>
            </a:r>
          </a:p>
          <a:p>
            <a:r>
              <a:rPr lang="en-US" dirty="0">
                <a:solidFill>
                  <a:srgbClr val="020000"/>
                </a:solidFill>
              </a:rPr>
              <a:t> </a:t>
            </a:r>
            <a:r>
              <a:rPr lang="en-US" dirty="0">
                <a:solidFill>
                  <a:srgbClr val="020000"/>
                </a:solidFill>
                <a:hlinkClick r:id="rId2"/>
              </a:rPr>
              <a:t>http://www.ted.com/talks/view/lang/en//id/</a:t>
            </a:r>
            <a:r>
              <a:rPr lang="en-US" dirty="0" smtClean="0">
                <a:solidFill>
                  <a:srgbClr val="020000"/>
                </a:solidFill>
                <a:hlinkClick r:id="rId2"/>
              </a:rPr>
              <a:t>70</a:t>
            </a:r>
            <a:endParaRPr lang="en-US" dirty="0" smtClean="0">
              <a:solidFill>
                <a:srgbClr val="020000"/>
              </a:solidFill>
            </a:endParaRPr>
          </a:p>
          <a:p>
            <a:r>
              <a:rPr lang="en-US" dirty="0">
                <a:solidFill>
                  <a:srgbClr val="020000"/>
                </a:solidFill>
                <a:hlinkClick r:id="rId3"/>
              </a:rPr>
              <a:t>http://www.ted.com/talks/</a:t>
            </a:r>
            <a:r>
              <a:rPr lang="en-US" dirty="0" smtClean="0">
                <a:solidFill>
                  <a:srgbClr val="020000"/>
                </a:solidFill>
                <a:hlinkClick r:id="rId3"/>
              </a:rPr>
              <a:t>mihaly_csikszentmihalyi_on_flow.html</a:t>
            </a:r>
            <a:endParaRPr lang="en-US" dirty="0" smtClean="0">
              <a:solidFill>
                <a:srgbClr val="020000"/>
              </a:solidFill>
            </a:endParaRPr>
          </a:p>
          <a:p>
            <a:r>
              <a:rPr lang="en-US" dirty="0">
                <a:solidFill>
                  <a:srgbClr val="020000"/>
                </a:solidFill>
                <a:hlinkClick r:id="rId4"/>
              </a:rPr>
              <a:t>http://www.ted.com/talks/</a:t>
            </a:r>
            <a:r>
              <a:rPr lang="en-US" dirty="0" smtClean="0">
                <a:solidFill>
                  <a:srgbClr val="020000"/>
                </a:solidFill>
                <a:hlinkClick r:id="rId4"/>
              </a:rPr>
              <a:t>hans_rosling_reveals_new_insights_on_poverty.html</a:t>
            </a:r>
            <a:endParaRPr lang="en-US" dirty="0" smtClean="0">
              <a:solidFill>
                <a:srgbClr val="020000"/>
              </a:solidFill>
            </a:endParaRPr>
          </a:p>
          <a:p>
            <a:endParaRPr lang="en-US" dirty="0" smtClean="0">
              <a:solidFill>
                <a:srgbClr val="020000"/>
              </a:solidFill>
            </a:endParaRPr>
          </a:p>
          <a:p>
            <a:endParaRPr lang="en-US" dirty="0" smtClean="0">
              <a:solidFill>
                <a:srgbClr val="020000"/>
              </a:solidFill>
            </a:endParaRPr>
          </a:p>
          <a:p>
            <a:endParaRPr lang="en-US" dirty="0" smtClean="0">
              <a:solidFill>
                <a:schemeClr val="bg2">
                  <a:lumMod val="10000"/>
                </a:schemeClr>
              </a:solidFill>
              <a:latin typeface="Arial"/>
              <a:cs typeface="Arial"/>
            </a:endParaRPr>
          </a:p>
        </p:txBody>
      </p:sp>
    </p:spTree>
    <p:extLst>
      <p:ext uri="{BB962C8B-B14F-4D97-AF65-F5344CB8AC3E}">
        <p14:creationId xmlns:p14="http://schemas.microsoft.com/office/powerpoint/2010/main" val="136189596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339650"/>
          </a:xfrm>
          <a:prstGeom prst="rect">
            <a:avLst/>
          </a:prstGeom>
          <a:noFill/>
        </p:spPr>
        <p:txBody>
          <a:bodyPr wrap="square" rtlCol="0">
            <a:spAutoFit/>
          </a:bodyPr>
          <a:lstStyle/>
          <a:p>
            <a:pPr lvl="0">
              <a:spcBef>
                <a:spcPct val="0"/>
              </a:spcBef>
              <a:defRPr/>
            </a:pPr>
            <a:r>
              <a:rPr lang="en-US" sz="2400" b="1" dirty="0" smtClean="0">
                <a:latin typeface="Arial"/>
                <a:cs typeface="Arial"/>
              </a:rPr>
              <a:t>The Flipped Classroom Approach: Students First</a:t>
            </a:r>
          </a:p>
          <a:p>
            <a:pPr marL="285750" indent="-285750">
              <a:spcBef>
                <a:spcPct val="0"/>
              </a:spcBef>
              <a:buFont typeface="Arial"/>
              <a:buChar char="•"/>
              <a:defRPr/>
            </a:pPr>
            <a:r>
              <a:rPr lang="en-US" dirty="0" smtClean="0">
                <a:solidFill>
                  <a:schemeClr val="bg2">
                    <a:lumMod val="10000"/>
                  </a:schemeClr>
                </a:solidFill>
                <a:latin typeface="Arial"/>
                <a:cs typeface="Arial"/>
              </a:rPr>
              <a:t>Matches Communicative Models for ELL Classrooms </a:t>
            </a:r>
          </a:p>
          <a:p>
            <a:pPr marL="285750" indent="-285750">
              <a:spcBef>
                <a:spcPct val="0"/>
              </a:spcBef>
              <a:buFont typeface="Arial"/>
              <a:buChar char="•"/>
              <a:defRPr/>
            </a:pPr>
            <a:r>
              <a:rPr lang="en-US" dirty="0" smtClean="0">
                <a:solidFill>
                  <a:schemeClr val="bg2">
                    <a:lumMod val="10000"/>
                  </a:schemeClr>
                </a:solidFill>
                <a:latin typeface="Arial"/>
                <a:cs typeface="Arial"/>
              </a:rPr>
              <a:t>Gives students more responsibility for learning material</a:t>
            </a:r>
          </a:p>
          <a:p>
            <a:pPr marL="285750" indent="-285750">
              <a:spcBef>
                <a:spcPct val="0"/>
              </a:spcBef>
              <a:buFont typeface="Arial"/>
              <a:buChar char="•"/>
              <a:defRPr/>
            </a:pPr>
            <a:r>
              <a:rPr lang="en-US" dirty="0" smtClean="0">
                <a:solidFill>
                  <a:schemeClr val="bg2">
                    <a:lumMod val="10000"/>
                  </a:schemeClr>
                </a:solidFill>
                <a:latin typeface="Arial"/>
                <a:cs typeface="Arial"/>
              </a:rPr>
              <a:t>Emphasizes the need for students to communicate </a:t>
            </a:r>
          </a:p>
          <a:p>
            <a:pPr lvl="0">
              <a:spcBef>
                <a:spcPct val="0"/>
              </a:spcBef>
              <a:defRPr/>
            </a:pPr>
            <a:endParaRPr lang="en-US" sz="2400" b="1" dirty="0" smtClean="0">
              <a:latin typeface="Arial"/>
              <a:cs typeface="Arial"/>
            </a:endParaRPr>
          </a:p>
          <a:p>
            <a:pPr lvl="0">
              <a:spcBef>
                <a:spcPct val="0"/>
              </a:spcBef>
              <a:defRPr/>
            </a:pPr>
            <a:r>
              <a:rPr lang="en-US" sz="2400" b="1" dirty="0" smtClean="0">
                <a:latin typeface="Arial"/>
                <a:cs typeface="Arial"/>
              </a:rPr>
              <a:t>Do Active Students Often Learn Better?</a:t>
            </a:r>
          </a:p>
          <a:p>
            <a:pPr marL="285750" indent="-285750">
              <a:spcBef>
                <a:spcPct val="0"/>
              </a:spcBef>
              <a:buFont typeface="Arial"/>
              <a:buChar char="•"/>
              <a:defRPr/>
            </a:pPr>
            <a:r>
              <a:rPr lang="en-US" dirty="0" smtClean="0">
                <a:solidFill>
                  <a:srgbClr val="323232"/>
                </a:solidFill>
                <a:latin typeface="Arial"/>
                <a:cs typeface="Arial"/>
              </a:rPr>
              <a:t>Extends traditional ideas of good students</a:t>
            </a:r>
          </a:p>
          <a:p>
            <a:pPr marL="285750" indent="-285750">
              <a:spcBef>
                <a:spcPct val="0"/>
              </a:spcBef>
              <a:buFont typeface="Arial"/>
              <a:buChar char="•"/>
              <a:defRPr/>
            </a:pPr>
            <a:r>
              <a:rPr lang="en-US" dirty="0" smtClean="0">
                <a:solidFill>
                  <a:srgbClr val="323232"/>
                </a:solidFill>
                <a:latin typeface="Arial"/>
                <a:cs typeface="Arial"/>
              </a:rPr>
              <a:t>Also challenges some traditional roles</a:t>
            </a:r>
          </a:p>
          <a:p>
            <a:pPr>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How Do Students Become More Independent?</a:t>
            </a:r>
          </a:p>
          <a:p>
            <a:pPr marL="285750" indent="-285750">
              <a:spcBef>
                <a:spcPct val="0"/>
              </a:spcBef>
              <a:buFont typeface="Arial"/>
              <a:buChar char="•"/>
              <a:defRPr/>
            </a:pPr>
            <a:r>
              <a:rPr lang="en-US" dirty="0" smtClean="0">
                <a:solidFill>
                  <a:srgbClr val="323232"/>
                </a:solidFill>
                <a:latin typeface="Arial"/>
                <a:cs typeface="Arial"/>
              </a:rPr>
              <a:t>Practice makes progress</a:t>
            </a:r>
          </a:p>
          <a:p>
            <a:pPr marL="285750" indent="-285750">
              <a:spcBef>
                <a:spcPct val="0"/>
              </a:spcBef>
              <a:buFont typeface="Arial"/>
              <a:buChar char="•"/>
              <a:defRPr/>
            </a:pPr>
            <a:r>
              <a:rPr lang="en-US" dirty="0" smtClean="0">
                <a:solidFill>
                  <a:srgbClr val="323232"/>
                </a:solidFill>
                <a:latin typeface="Arial"/>
                <a:cs typeface="Arial"/>
              </a:rPr>
              <a:t>Encourage good mistakes </a:t>
            </a:r>
          </a:p>
          <a:p>
            <a:pPr marL="285750" indent="-285750">
              <a:spcBef>
                <a:spcPct val="0"/>
              </a:spcBef>
              <a:buFont typeface="Arial"/>
              <a:buChar char="•"/>
              <a:defRPr/>
            </a:pPr>
            <a:r>
              <a:rPr lang="en-US" dirty="0" smtClean="0">
                <a:solidFill>
                  <a:srgbClr val="323232"/>
                </a:solidFill>
                <a:latin typeface="Arial"/>
                <a:cs typeface="Arial"/>
              </a:rPr>
              <a:t>Require students to do more on their own</a:t>
            </a:r>
          </a:p>
          <a:p>
            <a:pPr marL="285750" indent="-285750">
              <a:spcBef>
                <a:spcPct val="0"/>
              </a:spcBef>
              <a:buFont typeface="Arial"/>
              <a:buChar char="•"/>
              <a:defRPr/>
            </a:pPr>
            <a:r>
              <a:rPr lang="en-US" dirty="0" smtClean="0">
                <a:solidFill>
                  <a:srgbClr val="323232"/>
                </a:solidFill>
                <a:latin typeface="Arial"/>
                <a:cs typeface="Arial"/>
              </a:rPr>
              <a:t>Active students are more likely to become active citizens</a:t>
            </a:r>
            <a:endParaRPr lang="en-US" dirty="0">
              <a:solidFill>
                <a:srgbClr val="323232"/>
              </a:solidFill>
              <a:latin typeface="Arial"/>
              <a:cs typeface="Arial"/>
            </a:endParaRPr>
          </a:p>
        </p:txBody>
      </p:sp>
    </p:spTree>
    <p:extLst>
      <p:ext uri="{BB962C8B-B14F-4D97-AF65-F5344CB8AC3E}">
        <p14:creationId xmlns:p14="http://schemas.microsoft.com/office/powerpoint/2010/main" val="19388763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2862322"/>
          </a:xfrm>
          <a:prstGeom prst="rect">
            <a:avLst/>
          </a:prstGeom>
          <a:noFill/>
        </p:spPr>
        <p:txBody>
          <a:bodyPr wrap="square" rtlCol="0">
            <a:spAutoFit/>
          </a:bodyPr>
          <a:lstStyle/>
          <a:p>
            <a:pPr lvl="0">
              <a:spcBef>
                <a:spcPct val="0"/>
              </a:spcBef>
              <a:defRPr/>
            </a:pPr>
            <a:r>
              <a:rPr lang="en-US" sz="2400" b="1" dirty="0" smtClean="0">
                <a:latin typeface="Arial"/>
                <a:cs typeface="Arial"/>
              </a:rPr>
              <a:t>What is Your Favorite Movie? Why?</a:t>
            </a:r>
          </a:p>
          <a:p>
            <a:pPr lvl="0">
              <a:spcBef>
                <a:spcPct val="0"/>
              </a:spcBef>
              <a:defRPr/>
            </a:pPr>
            <a:endParaRPr lang="en-US" sz="2400" b="1" dirty="0">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Movie reviews allow personal opinions </a:t>
            </a:r>
          </a:p>
          <a:p>
            <a:pPr marL="285750" indent="-285750">
              <a:spcBef>
                <a:spcPct val="0"/>
              </a:spcBef>
              <a:buFont typeface="Arial"/>
              <a:buChar char="•"/>
              <a:defRPr/>
            </a:pPr>
            <a:r>
              <a:rPr lang="en-US" dirty="0" smtClean="0">
                <a:solidFill>
                  <a:schemeClr val="bg2">
                    <a:lumMod val="10000"/>
                  </a:schemeClr>
                </a:solidFill>
                <a:latin typeface="Arial"/>
                <a:cs typeface="Arial"/>
              </a:rPr>
              <a:t>Gives students practice common social topic</a:t>
            </a:r>
          </a:p>
          <a:p>
            <a:pPr marL="285750" indent="-285750">
              <a:spcBef>
                <a:spcPct val="0"/>
              </a:spcBef>
              <a:buFont typeface="Arial"/>
              <a:buChar char="•"/>
              <a:defRPr/>
            </a:pPr>
            <a:r>
              <a:rPr lang="en-US" dirty="0" smtClean="0">
                <a:solidFill>
                  <a:schemeClr val="bg2">
                    <a:lumMod val="10000"/>
                  </a:schemeClr>
                </a:solidFill>
                <a:latin typeface="Arial"/>
                <a:cs typeface="Arial"/>
              </a:rPr>
              <a:t>Includes research </a:t>
            </a:r>
          </a:p>
          <a:p>
            <a:pPr marL="285750" indent="-285750">
              <a:spcBef>
                <a:spcPct val="0"/>
              </a:spcBef>
              <a:buFont typeface="Arial"/>
              <a:buChar char="•"/>
              <a:defRPr/>
            </a:pPr>
            <a:r>
              <a:rPr lang="en-US" smtClean="0">
                <a:solidFill>
                  <a:schemeClr val="bg2">
                    <a:lumMod val="10000"/>
                  </a:schemeClr>
                </a:solidFill>
                <a:latin typeface="Arial"/>
                <a:cs typeface="Arial"/>
                <a:hlinkClick r:id="rId2"/>
              </a:rPr>
              <a:t>www.imdb.com</a:t>
            </a:r>
            <a:r>
              <a:rPr lang="en-US" smtClean="0">
                <a:solidFill>
                  <a:schemeClr val="bg2">
                    <a:lumMod val="10000"/>
                  </a:schemeClr>
                </a:solidFill>
                <a:latin typeface="Arial"/>
                <a:cs typeface="Arial"/>
              </a:rPr>
              <a:t>  </a:t>
            </a:r>
          </a:p>
          <a:p>
            <a:pPr marL="285750" indent="-285750">
              <a:spcBef>
                <a:spcPct val="0"/>
              </a:spcBef>
              <a:buFont typeface="Arial"/>
              <a:buChar char="•"/>
              <a:defRPr/>
            </a:pPr>
            <a:endParaRPr lang="en-US" smtClean="0">
              <a:solidFill>
                <a:schemeClr val="bg2">
                  <a:lumMod val="10000"/>
                </a:schemeClr>
              </a:solidFill>
              <a:latin typeface="Arial"/>
              <a:cs typeface="Arial"/>
            </a:endParaRPr>
          </a:p>
          <a:p>
            <a:pPr marL="285750" indent="-285750">
              <a:spcBef>
                <a:spcPct val="0"/>
              </a:spcBef>
              <a:buFont typeface="Arial"/>
              <a:buChar char="•"/>
              <a:defRPr/>
            </a:pPr>
            <a:endParaRPr lang="en-US" dirty="0" smtClean="0">
              <a:solidFill>
                <a:schemeClr val="bg2">
                  <a:lumMod val="10000"/>
                </a:schemeClr>
              </a:solidFill>
              <a:latin typeface="Arial"/>
              <a:cs typeface="Arial"/>
            </a:endParaRPr>
          </a:p>
          <a:p>
            <a:pPr lvl="0">
              <a:spcBef>
                <a:spcPct val="0"/>
              </a:spcBef>
              <a:defRPr/>
            </a:pPr>
            <a:endParaRPr lang="en-US" sz="2400" b="1" dirty="0" smtClean="0">
              <a:latin typeface="Arial"/>
              <a:cs typeface="Arial"/>
            </a:endParaRPr>
          </a:p>
        </p:txBody>
      </p:sp>
    </p:spTree>
    <p:extLst>
      <p:ext uri="{BB962C8B-B14F-4D97-AF65-F5344CB8AC3E}">
        <p14:creationId xmlns:p14="http://schemas.microsoft.com/office/powerpoint/2010/main" val="39502144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801314"/>
          </a:xfrm>
          <a:prstGeom prst="rect">
            <a:avLst/>
          </a:prstGeom>
          <a:noFill/>
        </p:spPr>
        <p:txBody>
          <a:bodyPr wrap="square" rtlCol="0">
            <a:spAutoFit/>
          </a:bodyPr>
          <a:lstStyle/>
          <a:p>
            <a:pPr lvl="0">
              <a:spcBef>
                <a:spcPct val="0"/>
              </a:spcBef>
              <a:defRPr/>
            </a:pPr>
            <a:r>
              <a:rPr lang="en-US" sz="2400" b="1" dirty="0" smtClean="0">
                <a:latin typeface="Arial"/>
                <a:cs typeface="Arial"/>
              </a:rPr>
              <a:t>English Language Learners (ELLs) Need to Speak </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ELL Students Need to Speak More in Class</a:t>
            </a:r>
          </a:p>
          <a:p>
            <a:pPr marL="285750" indent="-285750">
              <a:spcBef>
                <a:spcPct val="0"/>
              </a:spcBef>
              <a:buFont typeface="Arial"/>
              <a:buChar char="•"/>
              <a:defRPr/>
            </a:pPr>
            <a:r>
              <a:rPr lang="en-US" dirty="0" smtClean="0">
                <a:solidFill>
                  <a:schemeClr val="bg2">
                    <a:lumMod val="10000"/>
                  </a:schemeClr>
                </a:solidFill>
                <a:latin typeface="Arial"/>
                <a:cs typeface="Arial"/>
              </a:rPr>
              <a:t> Many standardized exams still exclude speaking skills</a:t>
            </a:r>
          </a:p>
          <a:p>
            <a:pPr marL="285750" indent="-285750">
              <a:spcBef>
                <a:spcPct val="0"/>
              </a:spcBef>
              <a:buFont typeface="Arial"/>
              <a:buChar char="•"/>
              <a:defRPr/>
            </a:pPr>
            <a:r>
              <a:rPr lang="en-US" dirty="0" smtClean="0">
                <a:solidFill>
                  <a:schemeClr val="bg2">
                    <a:lumMod val="10000"/>
                  </a:schemeClr>
                </a:solidFill>
                <a:latin typeface="Arial"/>
                <a:cs typeface="Arial"/>
              </a:rPr>
              <a:t>Many reports from many countries have documented the gap in speaking and listening skills among ELLs </a:t>
            </a:r>
          </a:p>
          <a:p>
            <a:pPr marL="285750" indent="-285750">
              <a:spcBef>
                <a:spcPct val="0"/>
              </a:spcBef>
              <a:buFont typeface="Arial"/>
              <a:buChar char="•"/>
              <a:defRPr/>
            </a:pPr>
            <a:r>
              <a:rPr lang="en-US" dirty="0" smtClean="0">
                <a:solidFill>
                  <a:schemeClr val="bg2">
                    <a:lumMod val="10000"/>
                  </a:schemeClr>
                </a:solidFill>
                <a:latin typeface="Arial"/>
                <a:cs typeface="Arial"/>
              </a:rPr>
              <a:t>Speaking skills often determine perceived language competency</a:t>
            </a:r>
          </a:p>
          <a:p>
            <a:pPr>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Many ELL Students Want to Speak More in Class</a:t>
            </a:r>
          </a:p>
          <a:p>
            <a:pPr marL="285750" indent="-285750">
              <a:spcBef>
                <a:spcPct val="0"/>
              </a:spcBef>
              <a:buFont typeface="Arial"/>
              <a:buChar char="•"/>
              <a:defRPr/>
            </a:pPr>
            <a:r>
              <a:rPr lang="en-US" dirty="0" smtClean="0">
                <a:solidFill>
                  <a:schemeClr val="bg2">
                    <a:lumMod val="10000"/>
                  </a:schemeClr>
                </a:solidFill>
                <a:latin typeface="Arial"/>
                <a:cs typeface="Arial"/>
              </a:rPr>
              <a:t>Many surveys and studies document widespread desire to speak more English</a:t>
            </a:r>
          </a:p>
          <a:p>
            <a:pPr marL="285750" indent="-285750">
              <a:spcBef>
                <a:spcPct val="0"/>
              </a:spcBef>
              <a:buFont typeface="Arial"/>
              <a:buChar char="•"/>
              <a:defRPr/>
            </a:pPr>
            <a:r>
              <a:rPr lang="en-US" dirty="0" smtClean="0">
                <a:solidFill>
                  <a:schemeClr val="bg2">
                    <a:lumMod val="10000"/>
                  </a:schemeClr>
                </a:solidFill>
                <a:latin typeface="Arial"/>
                <a:cs typeface="Arial"/>
              </a:rPr>
              <a:t>Many surveys and studies have indicated widespread student desire to speak more English in English classes </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“Do you Grammar English?”</a:t>
            </a:r>
          </a:p>
        </p:txBody>
      </p:sp>
    </p:spTree>
    <p:extLst>
      <p:ext uri="{BB962C8B-B14F-4D97-AF65-F5344CB8AC3E}">
        <p14:creationId xmlns:p14="http://schemas.microsoft.com/office/powerpoint/2010/main" val="390784182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2862322"/>
          </a:xfrm>
          <a:prstGeom prst="rect">
            <a:avLst/>
          </a:prstGeom>
          <a:noFill/>
        </p:spPr>
        <p:txBody>
          <a:bodyPr wrap="square" rtlCol="0">
            <a:spAutoFit/>
          </a:bodyPr>
          <a:lstStyle/>
          <a:p>
            <a:pPr lvl="0">
              <a:spcBef>
                <a:spcPct val="0"/>
              </a:spcBef>
              <a:defRPr/>
            </a:pPr>
            <a:r>
              <a:rPr lang="en-US" sz="2400" b="1" dirty="0" smtClean="0">
                <a:latin typeface="Arial"/>
                <a:cs typeface="Arial"/>
              </a:rPr>
              <a:t>What Do You Believe? Why?</a:t>
            </a:r>
          </a:p>
          <a:p>
            <a:pPr lvl="0">
              <a:spcBef>
                <a:spcPct val="0"/>
              </a:spcBef>
              <a:defRPr/>
            </a:pPr>
            <a:endParaRPr lang="en-US" sz="2400" b="1" dirty="0">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This I Believe created in 1950s by Edward R. Murrow</a:t>
            </a:r>
          </a:p>
          <a:p>
            <a:pPr marL="285750" indent="-285750">
              <a:spcBef>
                <a:spcPct val="0"/>
              </a:spcBef>
              <a:buFont typeface="Arial"/>
              <a:buChar char="•"/>
              <a:defRPr/>
            </a:pPr>
            <a:r>
              <a:rPr lang="en-US" dirty="0" smtClean="0">
                <a:solidFill>
                  <a:schemeClr val="bg2">
                    <a:lumMod val="10000"/>
                  </a:schemeClr>
                </a:solidFill>
                <a:latin typeface="Arial"/>
                <a:cs typeface="Arial"/>
              </a:rPr>
              <a:t>Nobel Prize winners, authors, prime ministers, university presidents </a:t>
            </a:r>
          </a:p>
          <a:p>
            <a:pPr marL="285750" indent="-285750">
              <a:spcBef>
                <a:spcPct val="0"/>
              </a:spcBef>
              <a:buFont typeface="Arial"/>
              <a:buChar char="•"/>
              <a:defRPr/>
            </a:pPr>
            <a:r>
              <a:rPr lang="en-US" dirty="0" smtClean="0">
                <a:solidFill>
                  <a:schemeClr val="bg2">
                    <a:lumMod val="10000"/>
                  </a:schemeClr>
                </a:solidFill>
                <a:latin typeface="Arial"/>
                <a:cs typeface="Arial"/>
              </a:rPr>
              <a:t>Revived on National Public Radio </a:t>
            </a:r>
          </a:p>
          <a:p>
            <a:pPr marL="285750" indent="-285750">
              <a:spcBef>
                <a:spcPct val="0"/>
              </a:spcBef>
              <a:buFont typeface="Arial"/>
              <a:buChar char="•"/>
              <a:defRPr/>
            </a:pPr>
            <a:r>
              <a:rPr lang="en-US" dirty="0" smtClean="0">
                <a:solidFill>
                  <a:schemeClr val="bg2">
                    <a:lumMod val="10000"/>
                  </a:schemeClr>
                </a:solidFill>
                <a:latin typeface="Arial"/>
                <a:cs typeface="Arial"/>
              </a:rPr>
              <a:t>Thousands of personal essays and hundreds of podcasts</a:t>
            </a:r>
          </a:p>
          <a:p>
            <a:pPr marL="285750" indent="-285750">
              <a:spcBef>
                <a:spcPct val="0"/>
              </a:spcBef>
              <a:buFont typeface="Arial"/>
              <a:buChar char="•"/>
              <a:defRPr/>
            </a:pPr>
            <a:r>
              <a:rPr lang="en-US" dirty="0" smtClean="0">
                <a:solidFill>
                  <a:schemeClr val="bg2">
                    <a:lumMod val="10000"/>
                  </a:schemeClr>
                </a:solidFill>
                <a:latin typeface="Arial"/>
                <a:cs typeface="Arial"/>
              </a:rPr>
              <a:t>used in high school, community college, and university</a:t>
            </a:r>
          </a:p>
          <a:p>
            <a:pPr marL="285750" indent="-285750">
              <a:spcBef>
                <a:spcPct val="0"/>
              </a:spcBef>
              <a:buFont typeface="Arial"/>
              <a:buChar char="•"/>
              <a:defRPr/>
            </a:pPr>
            <a:r>
              <a:rPr lang="en-US" dirty="0" smtClean="0">
                <a:solidFill>
                  <a:schemeClr val="bg2">
                    <a:lumMod val="10000"/>
                  </a:schemeClr>
                </a:solidFill>
                <a:latin typeface="Arial"/>
                <a:cs typeface="Arial"/>
                <a:hlinkClick r:id="rId2"/>
              </a:rPr>
              <a:t>www.thisibelieve.org</a:t>
            </a:r>
            <a:r>
              <a:rPr lang="en-US" dirty="0" smtClean="0">
                <a:solidFill>
                  <a:schemeClr val="bg2">
                    <a:lumMod val="10000"/>
                  </a:schemeClr>
                </a:solidFill>
                <a:latin typeface="Arial"/>
                <a:cs typeface="Arial"/>
              </a:rPr>
              <a:t>  </a:t>
            </a:r>
          </a:p>
          <a:p>
            <a:pPr lvl="0">
              <a:spcBef>
                <a:spcPct val="0"/>
              </a:spcBef>
              <a:defRPr/>
            </a:pPr>
            <a:endParaRPr lang="en-US" sz="2400" b="1" dirty="0" smtClean="0">
              <a:latin typeface="Arial"/>
              <a:cs typeface="Arial"/>
            </a:endParaRPr>
          </a:p>
        </p:txBody>
      </p:sp>
    </p:spTree>
    <p:extLst>
      <p:ext uri="{BB962C8B-B14F-4D97-AF65-F5344CB8AC3E}">
        <p14:creationId xmlns:p14="http://schemas.microsoft.com/office/powerpoint/2010/main" val="342723427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5170647"/>
          </a:xfrm>
          <a:prstGeom prst="rect">
            <a:avLst/>
          </a:prstGeom>
          <a:noFill/>
        </p:spPr>
        <p:txBody>
          <a:bodyPr wrap="square" rtlCol="0">
            <a:spAutoFit/>
          </a:bodyPr>
          <a:lstStyle/>
          <a:p>
            <a:pPr lvl="0">
              <a:spcBef>
                <a:spcPct val="0"/>
              </a:spcBef>
              <a:defRPr/>
            </a:pPr>
            <a:r>
              <a:rPr lang="en-US" sz="2400" b="1" dirty="0" smtClean="0">
                <a:latin typeface="Arial"/>
                <a:cs typeface="Arial"/>
              </a:rPr>
              <a:t>I Believe ‘Search and Share’ Works in ELL Classrooms</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Students Speak More English in Class</a:t>
            </a:r>
          </a:p>
          <a:p>
            <a:pPr marL="285750" lvl="0" indent="-285750">
              <a:spcBef>
                <a:spcPct val="0"/>
              </a:spcBef>
              <a:buFont typeface="Arial"/>
              <a:buChar char="•"/>
              <a:defRPr/>
            </a:pPr>
            <a:r>
              <a:rPr lang="en-US" b="1" dirty="0" smtClean="0">
                <a:solidFill>
                  <a:srgbClr val="020000"/>
                </a:solidFill>
                <a:latin typeface="Arial"/>
                <a:cs typeface="Arial"/>
              </a:rPr>
              <a:t>Count the minutes</a:t>
            </a:r>
          </a:p>
          <a:p>
            <a:pPr marL="285750" lvl="0" indent="-285750">
              <a:spcBef>
                <a:spcPct val="0"/>
              </a:spcBef>
              <a:buFont typeface="Arial"/>
              <a:buChar char="•"/>
              <a:defRPr/>
            </a:pPr>
            <a:r>
              <a:rPr lang="en-US" b="1" dirty="0" smtClean="0">
                <a:solidFill>
                  <a:srgbClr val="020000"/>
                </a:solidFill>
                <a:latin typeface="Arial"/>
                <a:cs typeface="Arial"/>
              </a:rPr>
              <a:t>Learn by doing </a:t>
            </a:r>
          </a:p>
          <a:p>
            <a:pPr marL="285750" lvl="0" indent="-285750">
              <a:spcBef>
                <a:spcPct val="0"/>
              </a:spcBef>
              <a:buFont typeface="Arial"/>
              <a:buChar char="•"/>
              <a:defRPr/>
            </a:pPr>
            <a:r>
              <a:rPr lang="en-US" b="1" dirty="0" smtClean="0">
                <a:solidFill>
                  <a:srgbClr val="020000"/>
                </a:solidFill>
                <a:latin typeface="Arial"/>
                <a:cs typeface="Arial"/>
              </a:rPr>
              <a:t>Creates positive, authentic communication experiences </a:t>
            </a:r>
          </a:p>
          <a:p>
            <a:pPr lvl="0">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Students Bring More Enthusiasm to Class</a:t>
            </a:r>
          </a:p>
          <a:p>
            <a:pPr marL="285750" lvl="0" indent="-285750">
              <a:spcBef>
                <a:spcPct val="0"/>
              </a:spcBef>
              <a:buFont typeface="Arial"/>
              <a:buChar char="•"/>
              <a:defRPr/>
            </a:pPr>
            <a:r>
              <a:rPr lang="en-US" b="1" dirty="0" smtClean="0">
                <a:solidFill>
                  <a:srgbClr val="020000"/>
                </a:solidFill>
                <a:latin typeface="Arial"/>
                <a:cs typeface="Arial"/>
              </a:rPr>
              <a:t>More students complete the homework</a:t>
            </a:r>
          </a:p>
          <a:p>
            <a:pPr marL="285750" lvl="0" indent="-285750">
              <a:spcBef>
                <a:spcPct val="0"/>
              </a:spcBef>
              <a:buFont typeface="Arial"/>
              <a:buChar char="•"/>
              <a:defRPr/>
            </a:pPr>
            <a:r>
              <a:rPr lang="en-US" b="1" dirty="0" smtClean="0">
                <a:solidFill>
                  <a:srgbClr val="020000"/>
                </a:solidFill>
                <a:latin typeface="Arial"/>
                <a:cs typeface="Arial"/>
              </a:rPr>
              <a:t>Students hold lively discussions </a:t>
            </a:r>
          </a:p>
          <a:p>
            <a:pPr marL="285750" lvl="0" indent="-285750">
              <a:spcBef>
                <a:spcPct val="0"/>
              </a:spcBef>
              <a:buFont typeface="Arial"/>
              <a:buChar char="•"/>
              <a:defRPr/>
            </a:pPr>
            <a:endParaRPr lang="en-US" dirty="0" smtClean="0">
              <a:solidFill>
                <a:srgbClr val="020000"/>
              </a:solidFill>
              <a:latin typeface="Arial"/>
              <a:cs typeface="Arial"/>
            </a:endParaRPr>
          </a:p>
          <a:p>
            <a:pPr lvl="0">
              <a:spcBef>
                <a:spcPct val="0"/>
              </a:spcBef>
              <a:defRPr/>
            </a:pPr>
            <a:r>
              <a:rPr lang="en-US" sz="2400" b="1" dirty="0" smtClean="0">
                <a:latin typeface="Arial"/>
                <a:cs typeface="Arial"/>
              </a:rPr>
              <a:t>Students Feel Heard and Understood </a:t>
            </a:r>
          </a:p>
          <a:p>
            <a:pPr marL="285750" lvl="0" indent="-285750">
              <a:spcBef>
                <a:spcPct val="0"/>
              </a:spcBef>
              <a:buFont typeface="Arial"/>
              <a:buChar char="•"/>
              <a:defRPr/>
            </a:pPr>
            <a:r>
              <a:rPr lang="en-US" b="1" dirty="0" smtClean="0">
                <a:solidFill>
                  <a:srgbClr val="020000"/>
                </a:solidFill>
                <a:latin typeface="Arial"/>
                <a:cs typeface="Arial"/>
              </a:rPr>
              <a:t>Course evaluations consistently very positive</a:t>
            </a:r>
          </a:p>
          <a:p>
            <a:pPr marL="285750" lvl="0" indent="-285750">
              <a:spcBef>
                <a:spcPct val="0"/>
              </a:spcBef>
              <a:buFont typeface="Arial"/>
              <a:buChar char="•"/>
              <a:defRPr/>
            </a:pPr>
            <a:r>
              <a:rPr lang="en-US" b="1" dirty="0" smtClean="0">
                <a:solidFill>
                  <a:srgbClr val="020000"/>
                </a:solidFill>
                <a:latin typeface="Arial"/>
                <a:cs typeface="Arial"/>
              </a:rPr>
              <a:t>Students often express gratitude </a:t>
            </a:r>
            <a:endParaRPr lang="en-US" b="1" dirty="0">
              <a:solidFill>
                <a:srgbClr val="020000"/>
              </a:solidFill>
              <a:latin typeface="Arial"/>
              <a:cs typeface="Arial"/>
            </a:endParaRPr>
          </a:p>
          <a:p>
            <a:pPr lvl="0">
              <a:spcBef>
                <a:spcPct val="0"/>
              </a:spcBef>
              <a:defRPr/>
            </a:pPr>
            <a:endParaRPr lang="en-US" sz="2400" b="1" dirty="0" smtClean="0">
              <a:latin typeface="Arial"/>
              <a:cs typeface="Arial"/>
            </a:endParaRPr>
          </a:p>
        </p:txBody>
      </p:sp>
    </p:spTree>
    <p:extLst>
      <p:ext uri="{BB962C8B-B14F-4D97-AF65-F5344CB8AC3E}">
        <p14:creationId xmlns:p14="http://schemas.microsoft.com/office/powerpoint/2010/main" val="332179406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785652"/>
          </a:xfrm>
          <a:prstGeom prst="rect">
            <a:avLst/>
          </a:prstGeom>
          <a:noFill/>
        </p:spPr>
        <p:txBody>
          <a:bodyPr wrap="square" rtlCol="0">
            <a:spAutoFit/>
          </a:bodyPr>
          <a:lstStyle/>
          <a:p>
            <a:pPr lvl="0">
              <a:spcBef>
                <a:spcPct val="0"/>
              </a:spcBef>
              <a:defRPr/>
            </a:pPr>
            <a:r>
              <a:rPr lang="en-US" sz="2400" b="1" dirty="0" smtClean="0">
                <a:latin typeface="Arial"/>
                <a:cs typeface="Arial"/>
              </a:rPr>
              <a:t>Some Limits and Concerns</a:t>
            </a:r>
          </a:p>
          <a:p>
            <a:pPr marL="285750" indent="-285750">
              <a:spcBef>
                <a:spcPct val="0"/>
              </a:spcBef>
              <a:buFont typeface="Arial"/>
              <a:buChar char="•"/>
              <a:defRPr/>
            </a:pPr>
            <a:r>
              <a:rPr lang="en-US" dirty="0">
                <a:solidFill>
                  <a:schemeClr val="bg2">
                    <a:lumMod val="10000"/>
                  </a:schemeClr>
                </a:solidFill>
                <a:latin typeface="Arial"/>
                <a:cs typeface="Arial"/>
              </a:rPr>
              <a:t>Requires students </a:t>
            </a:r>
            <a:r>
              <a:rPr lang="en-US" dirty="0" smtClean="0">
                <a:solidFill>
                  <a:schemeClr val="bg2">
                    <a:lumMod val="10000"/>
                  </a:schemeClr>
                </a:solidFill>
                <a:latin typeface="Arial"/>
                <a:cs typeface="Arial"/>
              </a:rPr>
              <a:t>have some access to internet outside class</a:t>
            </a:r>
          </a:p>
          <a:p>
            <a:pPr marL="285750" indent="-285750">
              <a:spcBef>
                <a:spcPct val="0"/>
              </a:spcBef>
              <a:buFont typeface="Arial"/>
              <a:buChar char="•"/>
              <a:defRPr/>
            </a:pPr>
            <a:r>
              <a:rPr lang="en-US" dirty="0" smtClean="0">
                <a:solidFill>
                  <a:schemeClr val="bg2">
                    <a:lumMod val="10000"/>
                  </a:schemeClr>
                </a:solidFill>
                <a:latin typeface="Arial"/>
                <a:cs typeface="Arial"/>
              </a:rPr>
              <a:t>Some inappropriate materials might be introduced</a:t>
            </a:r>
          </a:p>
          <a:p>
            <a:pPr marL="285750" indent="-285750">
              <a:spcBef>
                <a:spcPct val="0"/>
              </a:spcBef>
              <a:buFont typeface="Arial"/>
              <a:buChar char="•"/>
              <a:defRPr/>
            </a:pPr>
            <a:r>
              <a:rPr lang="en-US" dirty="0" smtClean="0">
                <a:solidFill>
                  <a:schemeClr val="bg2">
                    <a:lumMod val="10000"/>
                  </a:schemeClr>
                </a:solidFill>
                <a:latin typeface="Arial"/>
                <a:cs typeface="Arial"/>
              </a:rPr>
              <a:t>Assumes that students will develop critical thinking skills</a:t>
            </a: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Works better with high intermediate and advanced students</a:t>
            </a:r>
          </a:p>
          <a:p>
            <a:pPr marL="285750" indent="-285750">
              <a:spcBef>
                <a:spcPct val="0"/>
              </a:spcBef>
              <a:buFont typeface="Arial"/>
              <a:buChar char="•"/>
              <a:defRPr/>
            </a:pPr>
            <a:r>
              <a:rPr lang="en-US" dirty="0" smtClean="0">
                <a:solidFill>
                  <a:schemeClr val="bg2">
                    <a:lumMod val="10000"/>
                  </a:schemeClr>
                </a:solidFill>
                <a:latin typeface="Arial"/>
                <a:cs typeface="Arial"/>
              </a:rPr>
              <a:t>Asks teachers to speak less and listen more </a:t>
            </a:r>
          </a:p>
          <a:p>
            <a:pPr marL="285750" indent="-285750">
              <a:spcBef>
                <a:spcPct val="0"/>
              </a:spcBef>
              <a:buFont typeface="Arial"/>
              <a:buChar char="•"/>
              <a:defRPr/>
            </a:pPr>
            <a:r>
              <a:rPr lang="en-US" dirty="0" smtClean="0">
                <a:solidFill>
                  <a:schemeClr val="bg2">
                    <a:lumMod val="10000"/>
                  </a:schemeClr>
                </a:solidFill>
                <a:latin typeface="Arial"/>
                <a:cs typeface="Arial"/>
              </a:rPr>
              <a:t>Asks students to become active participants</a:t>
            </a:r>
          </a:p>
          <a:p>
            <a:pPr marL="285750" indent="-285750">
              <a:spcBef>
                <a:spcPct val="0"/>
              </a:spcBef>
              <a:buFont typeface="Arial"/>
              <a:buChar char="•"/>
              <a:defRPr/>
            </a:pPr>
            <a:r>
              <a:rPr lang="en-US" dirty="0" smtClean="0">
                <a:solidFill>
                  <a:schemeClr val="bg2">
                    <a:lumMod val="10000"/>
                  </a:schemeClr>
                </a:solidFill>
                <a:latin typeface="Arial"/>
                <a:cs typeface="Arial"/>
              </a:rPr>
              <a:t>Shy students may need additional attention</a:t>
            </a:r>
          </a:p>
          <a:p>
            <a:pPr marL="285750" indent="-285750">
              <a:spcBef>
                <a:spcPct val="0"/>
              </a:spcBef>
              <a:buFont typeface="Arial"/>
              <a:buChar char="•"/>
              <a:defRPr/>
            </a:pPr>
            <a:r>
              <a:rPr lang="en-US" dirty="0" smtClean="0">
                <a:solidFill>
                  <a:schemeClr val="bg2">
                    <a:lumMod val="10000"/>
                  </a:schemeClr>
                </a:solidFill>
                <a:latin typeface="Arial"/>
                <a:cs typeface="Arial"/>
              </a:rPr>
              <a:t>Might be “too American” for some international classrooms </a:t>
            </a:r>
          </a:p>
          <a:p>
            <a:pPr marL="285750" indent="-285750">
              <a:spcBef>
                <a:spcPct val="0"/>
              </a:spcBef>
              <a:buFont typeface="Arial"/>
              <a:buChar char="•"/>
              <a:defRPr/>
            </a:pPr>
            <a:r>
              <a:rPr lang="en-US" dirty="0" smtClean="0">
                <a:solidFill>
                  <a:schemeClr val="bg2">
                    <a:lumMod val="10000"/>
                  </a:schemeClr>
                </a:solidFill>
                <a:latin typeface="Arial"/>
                <a:cs typeface="Arial"/>
              </a:rPr>
              <a:t>Students might select stronger, better materials than the teacher</a:t>
            </a:r>
          </a:p>
          <a:p>
            <a:pPr marL="285750" indent="-285750">
              <a:spcBef>
                <a:spcPct val="0"/>
              </a:spcBef>
              <a:buFont typeface="Arial"/>
              <a:buChar char="•"/>
              <a:defRPr/>
            </a:pPr>
            <a:r>
              <a:rPr lang="en-US" dirty="0" smtClean="0">
                <a:solidFill>
                  <a:schemeClr val="bg2">
                    <a:lumMod val="10000"/>
                  </a:schemeClr>
                </a:solidFill>
                <a:latin typeface="Arial"/>
                <a:cs typeface="Arial"/>
              </a:rPr>
              <a:t>Can create time pressure on teachers</a:t>
            </a:r>
          </a:p>
          <a:p>
            <a:pPr marL="285750" indent="-285750">
              <a:spcBef>
                <a:spcPct val="0"/>
              </a:spcBef>
              <a:buFont typeface="Arial"/>
              <a:buChar char="•"/>
              <a:defRPr/>
            </a:pPr>
            <a:r>
              <a:rPr lang="en-US" dirty="0" smtClean="0">
                <a:solidFill>
                  <a:schemeClr val="bg2">
                    <a:lumMod val="10000"/>
                  </a:schemeClr>
                </a:solidFill>
                <a:latin typeface="Arial"/>
                <a:cs typeface="Arial"/>
              </a:rPr>
              <a:t>Can be over-used </a:t>
            </a:r>
          </a:p>
          <a:p>
            <a:pPr marL="285750" indent="-285750">
              <a:spcBef>
                <a:spcPct val="0"/>
              </a:spcBef>
              <a:buFont typeface="Arial"/>
              <a:buChar char="•"/>
              <a:defRPr/>
            </a:pPr>
            <a:r>
              <a:rPr lang="en-US" dirty="0" smtClean="0">
                <a:solidFill>
                  <a:schemeClr val="bg2">
                    <a:lumMod val="10000"/>
                  </a:schemeClr>
                </a:solidFill>
                <a:latin typeface="Arial"/>
                <a:cs typeface="Arial"/>
              </a:rPr>
              <a:t>Just one communicative technique in ELL classrooms</a:t>
            </a:r>
            <a:endParaRPr lang="en-US" dirty="0">
              <a:solidFill>
                <a:schemeClr val="bg2">
                  <a:lumMod val="10000"/>
                </a:schemeClr>
              </a:solidFill>
              <a:latin typeface="Arial"/>
              <a:cs typeface="Arial"/>
            </a:endParaRPr>
          </a:p>
        </p:txBody>
      </p:sp>
    </p:spTree>
    <p:extLst>
      <p:ext uri="{BB962C8B-B14F-4D97-AF65-F5344CB8AC3E}">
        <p14:creationId xmlns:p14="http://schemas.microsoft.com/office/powerpoint/2010/main" val="35635292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431983"/>
          </a:xfrm>
          <a:prstGeom prst="rect">
            <a:avLst/>
          </a:prstGeom>
          <a:noFill/>
        </p:spPr>
        <p:txBody>
          <a:bodyPr wrap="square" rtlCol="0">
            <a:spAutoFit/>
          </a:bodyPr>
          <a:lstStyle/>
          <a:p>
            <a:pPr lvl="0">
              <a:spcBef>
                <a:spcPct val="0"/>
              </a:spcBef>
              <a:defRPr/>
            </a:pPr>
            <a:r>
              <a:rPr lang="en-US" sz="2400" b="1" dirty="0" smtClean="0">
                <a:latin typeface="Arial"/>
                <a:cs typeface="Arial"/>
              </a:rPr>
              <a:t>Thank you for listening </a:t>
            </a:r>
          </a:p>
          <a:p>
            <a:pPr lvl="0">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A special thank you to: </a:t>
            </a:r>
          </a:p>
          <a:p>
            <a:pPr marL="285750" indent="-285750">
              <a:spcBef>
                <a:spcPct val="0"/>
              </a:spcBef>
              <a:buFont typeface="Arial"/>
              <a:buChar char="•"/>
              <a:defRPr/>
            </a:pPr>
            <a:r>
              <a:rPr lang="en-US" dirty="0" smtClean="0">
                <a:solidFill>
                  <a:srgbClr val="323232"/>
                </a:solidFill>
                <a:latin typeface="Arial"/>
                <a:cs typeface="Arial"/>
              </a:rPr>
              <a:t>ALI 245 students</a:t>
            </a:r>
          </a:p>
          <a:p>
            <a:pPr marL="285750" indent="-285750">
              <a:spcBef>
                <a:spcPct val="0"/>
              </a:spcBef>
              <a:buFont typeface="Arial"/>
              <a:buChar char="•"/>
              <a:defRPr/>
            </a:pPr>
            <a:r>
              <a:rPr lang="en-US" dirty="0" smtClean="0">
                <a:solidFill>
                  <a:srgbClr val="323232"/>
                </a:solidFill>
                <a:latin typeface="Arial"/>
                <a:cs typeface="Arial"/>
              </a:rPr>
              <a:t>ALI 254 students</a:t>
            </a:r>
          </a:p>
          <a:p>
            <a:pPr marL="285750" indent="-285750">
              <a:spcBef>
                <a:spcPct val="0"/>
              </a:spcBef>
              <a:buFont typeface="Arial"/>
              <a:buChar char="•"/>
              <a:defRPr/>
            </a:pPr>
            <a:r>
              <a:rPr lang="en-US" dirty="0"/>
              <a:t>CHARUSAT - Charotar University of Science &amp; </a:t>
            </a:r>
            <a:r>
              <a:rPr lang="en-US" dirty="0" smtClean="0"/>
              <a:t>Technology</a:t>
            </a:r>
          </a:p>
          <a:p>
            <a:pPr marL="285750" indent="-285750">
              <a:spcBef>
                <a:spcPct val="0"/>
              </a:spcBef>
              <a:buFont typeface="Arial"/>
              <a:buChar char="•"/>
              <a:defRPr/>
            </a:pPr>
            <a:r>
              <a:rPr lang="en-US" dirty="0" smtClean="0">
                <a:solidFill>
                  <a:srgbClr val="323232"/>
                </a:solidFill>
                <a:latin typeface="Arial"/>
                <a:cs typeface="Arial"/>
              </a:rPr>
              <a:t>Dr. Gevind Dave </a:t>
            </a:r>
          </a:p>
          <a:p>
            <a:pPr marL="285750" indent="-285750">
              <a:spcBef>
                <a:spcPct val="0"/>
              </a:spcBef>
              <a:buFont typeface="Arial"/>
              <a:buChar char="•"/>
              <a:defRPr/>
            </a:pPr>
            <a:r>
              <a:rPr lang="en-US" dirty="0" smtClean="0">
                <a:solidFill>
                  <a:srgbClr val="323232"/>
                </a:solidFill>
                <a:latin typeface="Arial"/>
                <a:cs typeface="Arial"/>
              </a:rPr>
              <a:t>Pushpendra Sinora</a:t>
            </a:r>
          </a:p>
          <a:p>
            <a:pPr marL="285750" indent="-285750">
              <a:spcBef>
                <a:spcPct val="0"/>
              </a:spcBef>
              <a:buFont typeface="Arial"/>
              <a:buChar char="•"/>
              <a:defRPr/>
            </a:pPr>
            <a:r>
              <a:rPr lang="en-US" dirty="0" smtClean="0">
                <a:solidFill>
                  <a:srgbClr val="323232"/>
                </a:solidFill>
                <a:latin typeface="Arial"/>
                <a:cs typeface="Arial"/>
              </a:rPr>
              <a:t>Bhaskar Pandya</a:t>
            </a:r>
          </a:p>
          <a:p>
            <a:pPr marL="285750" indent="-285750">
              <a:spcBef>
                <a:spcPct val="0"/>
              </a:spcBef>
              <a:buFont typeface="Arial"/>
              <a:buChar char="•"/>
              <a:defRPr/>
            </a:pPr>
            <a:r>
              <a:rPr lang="en-US" dirty="0" smtClean="0">
                <a:solidFill>
                  <a:srgbClr val="323232"/>
                </a:solidFill>
                <a:latin typeface="Arial"/>
                <a:cs typeface="Arial"/>
              </a:rPr>
              <a:t>ELT Weekly </a:t>
            </a:r>
          </a:p>
          <a:p>
            <a:pPr marL="285750" indent="-285750">
              <a:spcBef>
                <a:spcPct val="0"/>
              </a:spcBef>
              <a:buFont typeface="Arial"/>
              <a:buChar char="•"/>
              <a:defRPr/>
            </a:pPr>
            <a:r>
              <a:rPr lang="en-US" dirty="0" smtClean="0">
                <a:solidFill>
                  <a:srgbClr val="323232"/>
                </a:solidFill>
                <a:latin typeface="Arial"/>
                <a:cs typeface="Arial"/>
              </a:rPr>
              <a:t>Technology in ELT: Challenges and Remedies conference organizers</a:t>
            </a:r>
          </a:p>
          <a:p>
            <a:pPr marL="285750" indent="-285750">
              <a:spcBef>
                <a:spcPct val="0"/>
              </a:spcBef>
              <a:buFont typeface="Arial"/>
              <a:buChar char="•"/>
              <a:defRPr/>
            </a:pPr>
            <a:r>
              <a:rPr lang="en-US" dirty="0" smtClean="0">
                <a:solidFill>
                  <a:srgbClr val="323232"/>
                </a:solidFill>
                <a:latin typeface="Arial"/>
                <a:cs typeface="Arial"/>
              </a:rPr>
              <a:t>Tarun Patel</a:t>
            </a:r>
          </a:p>
          <a:p>
            <a:pPr marL="285750" indent="-285750">
              <a:spcBef>
                <a:spcPct val="0"/>
              </a:spcBef>
              <a:buFont typeface="Arial"/>
              <a:buChar char="•"/>
              <a:defRPr/>
            </a:pPr>
            <a:r>
              <a:rPr lang="en-US" smtClean="0">
                <a:solidFill>
                  <a:srgbClr val="323232"/>
                </a:solidFill>
                <a:latin typeface="Arial"/>
                <a:cs typeface="Arial"/>
              </a:rPr>
              <a:t>Carl Kuzmich</a:t>
            </a:r>
            <a:endParaRPr lang="en-US" dirty="0" smtClean="0">
              <a:solidFill>
                <a:srgbClr val="323232"/>
              </a:solidFill>
              <a:latin typeface="Arial"/>
              <a:cs typeface="Arial"/>
            </a:endParaRPr>
          </a:p>
          <a:p>
            <a:pPr marL="285750" indent="-285750">
              <a:spcBef>
                <a:spcPct val="0"/>
              </a:spcBef>
              <a:buFont typeface="Arial"/>
              <a:buChar char="•"/>
              <a:defRPr/>
            </a:pPr>
            <a:r>
              <a:rPr lang="en-US" dirty="0" smtClean="0">
                <a:solidFill>
                  <a:srgbClr val="323232"/>
                </a:solidFill>
                <a:latin typeface="Arial"/>
                <a:cs typeface="Arial"/>
              </a:rPr>
              <a:t>The USC </a:t>
            </a:r>
            <a:r>
              <a:rPr lang="en-US" dirty="0">
                <a:solidFill>
                  <a:srgbClr val="323232"/>
                </a:solidFill>
                <a:latin typeface="Arial"/>
                <a:cs typeface="Arial"/>
              </a:rPr>
              <a:t>Center for Scholarly Technology </a:t>
            </a:r>
            <a:endParaRPr lang="en-US" dirty="0" smtClean="0">
              <a:solidFill>
                <a:schemeClr val="bg2">
                  <a:lumMod val="10000"/>
                </a:schemeClr>
              </a:solidFill>
              <a:latin typeface="Arial"/>
              <a:cs typeface="Arial"/>
            </a:endParaRPr>
          </a:p>
        </p:txBody>
      </p:sp>
    </p:spTree>
    <p:extLst>
      <p:ext uri="{BB962C8B-B14F-4D97-AF65-F5344CB8AC3E}">
        <p14:creationId xmlns:p14="http://schemas.microsoft.com/office/powerpoint/2010/main" val="167084853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kumimoji="0" lang="en-US" sz="1100" b="1" u="none" strike="noStrike" kern="1200" cap="none" spc="0" normalizeH="0" baseline="0" noProof="0" dirty="0" smtClean="0">
                <a:ln>
                  <a:noFill/>
                </a:ln>
                <a:solidFill>
                  <a:schemeClr val="bg1"/>
                </a:solidFill>
                <a:effectLst/>
                <a:uLnTx/>
                <a:uFillTx/>
                <a:latin typeface="Arial"/>
                <a:ea typeface="+mn-ea"/>
                <a:cs typeface="Arial"/>
              </a:rPr>
              <a:t>SECTION TITLE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2954655"/>
          </a:xfrm>
          <a:prstGeom prst="rect">
            <a:avLst/>
          </a:prstGeom>
          <a:noFill/>
        </p:spPr>
        <p:txBody>
          <a:bodyPr wrap="square" rtlCol="0">
            <a:spAutoFit/>
          </a:bodyPr>
          <a:lstStyle/>
          <a:p>
            <a:pPr lvl="0">
              <a:spcBef>
                <a:spcPct val="0"/>
              </a:spcBef>
              <a:defRPr/>
            </a:pPr>
            <a:r>
              <a:rPr lang="en-US" sz="2400" b="1" dirty="0" smtClean="0">
                <a:latin typeface="Arial"/>
                <a:cs typeface="Arial"/>
              </a:rPr>
              <a:t>Recommended Sites</a:t>
            </a:r>
          </a:p>
          <a:p>
            <a:pPr marL="285750" indent="-285750">
              <a:spcBef>
                <a:spcPct val="0"/>
              </a:spcBef>
              <a:buFont typeface="Arial"/>
              <a:buChar char="•"/>
              <a:defRPr/>
            </a:pP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hlinkClick r:id="rId2"/>
              </a:rPr>
              <a:t>www.Educause.edu</a:t>
            </a:r>
            <a:r>
              <a:rPr lang="en-US" dirty="0" smtClean="0">
                <a:solidFill>
                  <a:schemeClr val="bg2">
                    <a:lumMod val="10000"/>
                  </a:schemeClr>
                </a:solidFill>
                <a:latin typeface="Arial"/>
                <a:cs typeface="Arial"/>
                <a:hlinkClick r:id="rId3" action="ppaction://hlinkfile"/>
              </a:rPr>
              <a:t> </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hlinkClick r:id="rId4"/>
              </a:rPr>
              <a:t>www.Edutopia.org</a:t>
            </a:r>
            <a:r>
              <a:rPr lang="en-US" dirty="0" smtClean="0">
                <a:solidFill>
                  <a:schemeClr val="bg2">
                    <a:lumMod val="10000"/>
                  </a:schemeClr>
                </a:solidFill>
                <a:latin typeface="Arial"/>
                <a:cs typeface="Arial"/>
              </a:rPr>
              <a:t> </a:t>
            </a:r>
          </a:p>
          <a:p>
            <a:pPr marL="285750" indent="-285750">
              <a:spcBef>
                <a:spcPct val="0"/>
              </a:spcBef>
              <a:buFont typeface="Arial"/>
              <a:buChar char="•"/>
              <a:defRPr/>
            </a:pPr>
            <a:r>
              <a:rPr lang="en-US" dirty="0">
                <a:solidFill>
                  <a:schemeClr val="bg2">
                    <a:lumMod val="10000"/>
                  </a:schemeClr>
                </a:solidFill>
                <a:latin typeface="Arial"/>
                <a:cs typeface="Arial"/>
              </a:rPr>
              <a:t>English Proficiency Index. </a:t>
            </a:r>
            <a:r>
              <a:rPr lang="en-US" dirty="0">
                <a:solidFill>
                  <a:schemeClr val="bg2">
                    <a:lumMod val="10000"/>
                  </a:schemeClr>
                </a:solidFill>
                <a:latin typeface="Arial"/>
                <a:cs typeface="Arial"/>
                <a:hlinkClick r:id="rId5"/>
              </a:rPr>
              <a:t>http://www.ef.com/epi/downloads/</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www.Illumin.use.edu</a:t>
            </a:r>
          </a:p>
          <a:p>
            <a:pPr marL="285750" indent="-285750">
              <a:spcBef>
                <a:spcPct val="0"/>
              </a:spcBef>
              <a:buFont typeface="Arial"/>
              <a:buChar char="•"/>
              <a:defRPr/>
            </a:pPr>
            <a:r>
              <a:rPr lang="en-US" dirty="0" smtClean="0">
                <a:solidFill>
                  <a:schemeClr val="bg2">
                    <a:lumMod val="10000"/>
                  </a:schemeClr>
                </a:solidFill>
                <a:latin typeface="Arial"/>
                <a:cs typeface="Arial"/>
                <a:hlinkClick r:id="rId6"/>
              </a:rPr>
              <a:t>http://www.imdb.com</a:t>
            </a:r>
            <a:endParaRPr lang="en-US" dirty="0" smtClean="0">
              <a:solidFill>
                <a:schemeClr val="bg2">
                  <a:lumMod val="10000"/>
                </a:schemeClr>
              </a:solidFill>
              <a:latin typeface="Arial"/>
              <a:cs typeface="Arial"/>
              <a:hlinkClick r:id="rId7"/>
            </a:endParaRPr>
          </a:p>
          <a:p>
            <a:pPr marL="285750" indent="-285750">
              <a:spcBef>
                <a:spcPct val="0"/>
              </a:spcBef>
              <a:buFont typeface="Arial"/>
              <a:buChar char="•"/>
              <a:defRPr/>
            </a:pPr>
            <a:r>
              <a:rPr lang="en-US" dirty="0" smtClean="0">
                <a:solidFill>
                  <a:schemeClr val="bg2">
                    <a:lumMod val="10000"/>
                  </a:schemeClr>
                </a:solidFill>
                <a:latin typeface="Arial"/>
                <a:cs typeface="Arial"/>
                <a:hlinkClick r:id="rId8"/>
              </a:rPr>
              <a:t>www.Thisibelieve.org</a:t>
            </a:r>
            <a:endParaRPr lang="en-US" dirty="0" smtClean="0">
              <a:solidFill>
                <a:schemeClr val="bg2">
                  <a:lumMod val="10000"/>
                </a:schemeClr>
              </a:solidFill>
              <a:latin typeface="Arial"/>
              <a:cs typeface="Arial"/>
            </a:endParaRPr>
          </a:p>
          <a:p>
            <a:pPr marL="285750" indent="-285750">
              <a:spcBef>
                <a:spcPct val="0"/>
              </a:spcBef>
              <a:buFont typeface="Arial"/>
              <a:buChar char="•"/>
              <a:defRPr/>
            </a:pPr>
            <a:r>
              <a:rPr lang="en-US" smtClean="0">
                <a:solidFill>
                  <a:schemeClr val="bg2">
                    <a:lumMod val="10000"/>
                  </a:schemeClr>
                </a:solidFill>
                <a:latin typeface="Arial"/>
                <a:cs typeface="Arial"/>
                <a:hlinkClick r:id="rId9"/>
              </a:rPr>
              <a:t>www.compellingconversations.com</a:t>
            </a:r>
            <a:r>
              <a:rPr lang="en-US" dirty="0">
                <a:solidFill>
                  <a:schemeClr val="bg2">
                    <a:lumMod val="10000"/>
                  </a:schemeClr>
                </a:solidFill>
                <a:latin typeface="Arial"/>
                <a:cs typeface="Arial"/>
                <a:hlinkClick r:id="rId9"/>
              </a:rPr>
              <a:t>/worksheets.php</a:t>
            </a:r>
            <a:endParaRPr lang="en-US" dirty="0" smtClean="0">
              <a:solidFill>
                <a:schemeClr val="bg2">
                  <a:lumMod val="10000"/>
                </a:schemeClr>
              </a:solidFill>
              <a:latin typeface="Arial"/>
              <a:cs typeface="Arial"/>
            </a:endParaRPr>
          </a:p>
          <a:p>
            <a:pPr lvl="0">
              <a:spcBef>
                <a:spcPct val="0"/>
              </a:spcBef>
              <a:defRPr/>
            </a:pPr>
            <a:endParaRPr lang="en-US" dirty="0" smtClean="0">
              <a:latin typeface="Arial"/>
              <a:cs typeface="Arial"/>
            </a:endParaRPr>
          </a:p>
        </p:txBody>
      </p:sp>
    </p:spTree>
    <p:extLst>
      <p:ext uri="{BB962C8B-B14F-4D97-AF65-F5344CB8AC3E}">
        <p14:creationId xmlns:p14="http://schemas.microsoft.com/office/powerpoint/2010/main" val="205905723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Instittute</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61665"/>
          </a:xfrm>
          <a:prstGeom prst="rect">
            <a:avLst/>
          </a:prstGeom>
          <a:noFill/>
        </p:spPr>
        <p:txBody>
          <a:bodyPr wrap="square" rtlCol="0">
            <a:spAutoFit/>
          </a:bodyPr>
          <a:lstStyle/>
          <a:p>
            <a:pPr lvl="0">
              <a:spcBef>
                <a:spcPct val="0"/>
              </a:spcBef>
              <a:defRPr/>
            </a:pPr>
            <a:r>
              <a:rPr lang="en-US" sz="2400" b="1" dirty="0" smtClean="0">
                <a:latin typeface="Arial"/>
                <a:cs typeface="Arial"/>
              </a:rPr>
              <a:t>Do You Have Some Questions? Comments?</a:t>
            </a:r>
          </a:p>
        </p:txBody>
      </p:sp>
      <p:sp>
        <p:nvSpPr>
          <p:cNvPr id="3" name="Rectangle 2"/>
          <p:cNvSpPr/>
          <p:nvPr/>
        </p:nvSpPr>
        <p:spPr>
          <a:xfrm>
            <a:off x="2286000" y="3105835"/>
            <a:ext cx="4572000" cy="646331"/>
          </a:xfrm>
          <a:prstGeom prst="rect">
            <a:avLst/>
          </a:prstGeom>
        </p:spPr>
        <p:txBody>
          <a:bodyPr>
            <a:spAutoFit/>
          </a:bodyPr>
          <a:lstStyle/>
          <a:p>
            <a:r>
              <a:rPr lang="en-US" dirty="0" smtClean="0"/>
              <a:t>Email: </a:t>
            </a:r>
            <a:r>
              <a:rPr lang="en-US" dirty="0" smtClean="0">
                <a:hlinkClick r:id="rId2"/>
              </a:rPr>
              <a:t>ericroth@usc.edu</a:t>
            </a:r>
            <a:endParaRPr lang="en-US" dirty="0" smtClean="0"/>
          </a:p>
          <a:p>
            <a:endParaRPr lang="en-US" dirty="0"/>
          </a:p>
        </p:txBody>
      </p:sp>
    </p:spTree>
    <p:extLst>
      <p:ext uri="{BB962C8B-B14F-4D97-AF65-F5344CB8AC3E}">
        <p14:creationId xmlns:p14="http://schemas.microsoft.com/office/powerpoint/2010/main" val="29534615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kumimoji="0" lang="en-US" sz="1100" b="1" u="none" strike="noStrike" kern="1200" cap="none" spc="0" normalizeH="0" noProof="0" dirty="0" smtClean="0">
                <a:ln>
                  <a:noFill/>
                </a:ln>
                <a:solidFill>
                  <a:schemeClr val="bg1"/>
                </a:solidFill>
                <a:effectLst/>
                <a:uLnTx/>
                <a:uFillTx/>
                <a:latin typeface="Arial"/>
                <a:ea typeface="+mn-ea"/>
                <a:cs typeface="Arial"/>
              </a:rPr>
              <a:t> American Language institue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893648"/>
          </a:xfrm>
          <a:prstGeom prst="rect">
            <a:avLst/>
          </a:prstGeom>
          <a:noFill/>
        </p:spPr>
        <p:txBody>
          <a:bodyPr wrap="square" rtlCol="0">
            <a:spAutoFit/>
          </a:bodyPr>
          <a:lstStyle/>
          <a:p>
            <a:pPr lvl="0">
              <a:spcBef>
                <a:spcPct val="0"/>
              </a:spcBef>
              <a:defRPr/>
            </a:pPr>
            <a:r>
              <a:rPr lang="en-US" sz="2400" b="1" dirty="0" smtClean="0">
                <a:latin typeface="Arial"/>
                <a:cs typeface="Arial"/>
              </a:rPr>
              <a:t>What are some traditional solutions? </a:t>
            </a:r>
          </a:p>
          <a:p>
            <a:pPr lvl="0">
              <a:spcBef>
                <a:spcPct val="0"/>
              </a:spcBef>
              <a:defRPr/>
            </a:pPr>
            <a:r>
              <a:rPr lang="en-US" sz="2400" b="1" dirty="0" smtClean="0">
                <a:latin typeface="Arial"/>
                <a:cs typeface="Arial"/>
              </a:rPr>
              <a:t>Create More Speaking Assignments</a:t>
            </a:r>
          </a:p>
          <a:p>
            <a:pPr marL="285750" indent="-285750">
              <a:spcBef>
                <a:spcPct val="0"/>
              </a:spcBef>
              <a:buFont typeface="Arial"/>
              <a:buChar char="•"/>
              <a:defRPr/>
            </a:pPr>
            <a:r>
              <a:rPr lang="en-US" dirty="0" smtClean="0">
                <a:solidFill>
                  <a:schemeClr val="bg2">
                    <a:lumMod val="10000"/>
                  </a:schemeClr>
                </a:solidFill>
                <a:latin typeface="Arial"/>
                <a:cs typeface="Arial"/>
              </a:rPr>
              <a:t>Adding presentation components to current lessons</a:t>
            </a:r>
          </a:p>
          <a:p>
            <a:pPr marL="285750" indent="-285750">
              <a:spcBef>
                <a:spcPct val="0"/>
              </a:spcBef>
              <a:buFont typeface="Arial"/>
              <a:buChar char="•"/>
              <a:defRPr/>
            </a:pPr>
            <a:r>
              <a:rPr lang="en-US" dirty="0" smtClean="0">
                <a:solidFill>
                  <a:schemeClr val="bg2">
                    <a:lumMod val="10000"/>
                  </a:schemeClr>
                </a:solidFill>
                <a:latin typeface="Arial"/>
                <a:cs typeface="Arial"/>
              </a:rPr>
              <a:t>Adding discussion components </a:t>
            </a:r>
          </a:p>
          <a:p>
            <a:pPr marL="285750" indent="-285750">
              <a:spcBef>
                <a:spcPct val="0"/>
              </a:spcBef>
              <a:buFont typeface="Arial"/>
              <a:buChar char="•"/>
              <a:defRPr/>
            </a:pPr>
            <a:r>
              <a:rPr lang="en-US" dirty="0" smtClean="0">
                <a:solidFill>
                  <a:schemeClr val="bg2">
                    <a:lumMod val="10000"/>
                  </a:schemeClr>
                </a:solidFill>
                <a:latin typeface="Arial"/>
                <a:cs typeface="Arial"/>
              </a:rPr>
              <a:t>Creating new lessons to increase student speech</a:t>
            </a:r>
          </a:p>
          <a:p>
            <a:pPr>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Encourage Student Participation</a:t>
            </a:r>
          </a:p>
          <a:p>
            <a:pPr marL="285750" indent="-285750">
              <a:spcBef>
                <a:spcPct val="0"/>
              </a:spcBef>
              <a:buFont typeface="Arial"/>
              <a:buChar char="•"/>
              <a:defRPr/>
            </a:pPr>
            <a:r>
              <a:rPr lang="en-US" dirty="0">
                <a:solidFill>
                  <a:srgbClr val="323232"/>
                </a:solidFill>
                <a:latin typeface="Arial"/>
                <a:cs typeface="Arial"/>
              </a:rPr>
              <a:t>Push, nudge, cajole students to speak </a:t>
            </a: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smtClean="0">
                <a:solidFill>
                  <a:schemeClr val="bg2">
                    <a:lumMod val="10000"/>
                  </a:schemeClr>
                </a:solidFill>
                <a:latin typeface="Arial"/>
                <a:cs typeface="Arial"/>
              </a:rPr>
              <a:t>Praise in general (and criticize in particular)</a:t>
            </a:r>
          </a:p>
          <a:p>
            <a:pPr marL="285750" indent="-285750">
              <a:spcBef>
                <a:spcPct val="0"/>
              </a:spcBef>
              <a:buFont typeface="Arial"/>
              <a:buChar char="•"/>
              <a:defRPr/>
            </a:pPr>
            <a:r>
              <a:rPr lang="en-US" dirty="0" smtClean="0">
                <a:solidFill>
                  <a:schemeClr val="bg2">
                    <a:lumMod val="10000"/>
                  </a:schemeClr>
                </a:solidFill>
                <a:latin typeface="Arial"/>
                <a:cs typeface="Arial"/>
              </a:rPr>
              <a:t>Build rapport</a:t>
            </a:r>
          </a:p>
          <a:p>
            <a:pPr marL="285750" indent="-285750">
              <a:spcBef>
                <a:spcPct val="0"/>
              </a:spcBef>
              <a:buFont typeface="Arial"/>
              <a:buChar char="•"/>
              <a:defRPr/>
            </a:pPr>
            <a:r>
              <a:rPr lang="en-US" dirty="0" smtClean="0">
                <a:solidFill>
                  <a:schemeClr val="bg2">
                    <a:lumMod val="10000"/>
                  </a:schemeClr>
                </a:solidFill>
                <a:latin typeface="Arial"/>
                <a:cs typeface="Arial"/>
              </a:rPr>
              <a:t>Ask for more student questions</a:t>
            </a:r>
          </a:p>
          <a:p>
            <a:pPr marL="285750" indent="-285750">
              <a:spcBef>
                <a:spcPct val="0"/>
              </a:spcBef>
              <a:buFont typeface="Arial"/>
              <a:buChar char="•"/>
              <a:defRPr/>
            </a:pPr>
            <a:endParaRPr lang="en-US" dirty="0" smtClean="0">
              <a:latin typeface="Arial"/>
              <a:cs typeface="Arial"/>
            </a:endParaRPr>
          </a:p>
          <a:p>
            <a:pPr lvl="0">
              <a:spcBef>
                <a:spcPct val="0"/>
              </a:spcBef>
              <a:defRPr/>
            </a:pPr>
            <a:r>
              <a:rPr lang="en-US" sz="2400" b="1" dirty="0" smtClean="0">
                <a:latin typeface="Arial"/>
                <a:cs typeface="Arial"/>
              </a:rPr>
              <a:t>Use Communicative Methods and Tasks</a:t>
            </a:r>
          </a:p>
          <a:p>
            <a:pPr marL="285750" indent="-285750">
              <a:spcBef>
                <a:spcPct val="0"/>
              </a:spcBef>
              <a:buFont typeface="Arial"/>
              <a:buChar char="•"/>
              <a:defRPr/>
            </a:pPr>
            <a:r>
              <a:rPr lang="en-US" dirty="0">
                <a:solidFill>
                  <a:srgbClr val="323232"/>
                </a:solidFill>
                <a:latin typeface="Arial"/>
                <a:cs typeface="Arial"/>
              </a:rPr>
              <a:t>Give them tasks that require collecting information</a:t>
            </a:r>
          </a:p>
          <a:p>
            <a:pPr marL="285750" indent="-285750">
              <a:spcBef>
                <a:spcPct val="0"/>
              </a:spcBef>
              <a:buFont typeface="Arial"/>
              <a:buChar char="•"/>
              <a:defRPr/>
            </a:pPr>
            <a:r>
              <a:rPr lang="en-US" dirty="0" smtClean="0">
                <a:solidFill>
                  <a:srgbClr val="323232"/>
                </a:solidFill>
                <a:latin typeface="Arial"/>
                <a:cs typeface="Arial"/>
              </a:rPr>
              <a:t>Learning English is not a spectator sport. </a:t>
            </a:r>
          </a:p>
          <a:p>
            <a:pPr marL="285750" indent="-285750">
              <a:spcBef>
                <a:spcPct val="0"/>
              </a:spcBef>
              <a:buFont typeface="Arial"/>
              <a:buChar char="•"/>
              <a:defRPr/>
            </a:pPr>
            <a:r>
              <a:rPr lang="en-US" dirty="0" smtClean="0">
                <a:solidFill>
                  <a:srgbClr val="323232"/>
                </a:solidFill>
                <a:latin typeface="Arial"/>
                <a:cs typeface="Arial"/>
              </a:rPr>
              <a:t>Participation remains essential to becoming fluent</a:t>
            </a:r>
          </a:p>
        </p:txBody>
      </p:sp>
    </p:spTree>
    <p:extLst>
      <p:ext uri="{BB962C8B-B14F-4D97-AF65-F5344CB8AC3E}">
        <p14:creationId xmlns:p14="http://schemas.microsoft.com/office/powerpoint/2010/main" val="153296894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524315"/>
          </a:xfrm>
          <a:prstGeom prst="rect">
            <a:avLst/>
          </a:prstGeom>
          <a:noFill/>
        </p:spPr>
        <p:txBody>
          <a:bodyPr wrap="square" rtlCol="0">
            <a:spAutoFit/>
          </a:bodyPr>
          <a:lstStyle/>
          <a:p>
            <a:pPr lvl="0">
              <a:spcBef>
                <a:spcPct val="0"/>
              </a:spcBef>
              <a:defRPr/>
            </a:pPr>
            <a:r>
              <a:rPr lang="en-US" sz="2400" b="1" dirty="0" smtClean="0">
                <a:latin typeface="Arial"/>
                <a:cs typeface="Arial"/>
              </a:rPr>
              <a:t>How Can We Encourage Students at Home?</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Flipping Classrooms</a:t>
            </a:r>
          </a:p>
          <a:p>
            <a:pPr marL="285750" indent="-285750">
              <a:spcBef>
                <a:spcPct val="0"/>
              </a:spcBef>
              <a:buFont typeface="Arial"/>
              <a:buChar char="•"/>
              <a:defRPr/>
            </a:pPr>
            <a:r>
              <a:rPr lang="en-US" dirty="0" smtClean="0">
                <a:solidFill>
                  <a:schemeClr val="bg2">
                    <a:lumMod val="10000"/>
                  </a:schemeClr>
                </a:solidFill>
                <a:latin typeface="Arial"/>
                <a:cs typeface="Arial"/>
              </a:rPr>
              <a:t>Educational reform movement started in India</a:t>
            </a:r>
          </a:p>
          <a:p>
            <a:pPr marL="285750" indent="-285750">
              <a:spcBef>
                <a:spcPct val="0"/>
              </a:spcBef>
              <a:buFont typeface="Arial"/>
              <a:buChar char="•"/>
              <a:defRPr/>
            </a:pPr>
            <a:r>
              <a:rPr lang="en-US" dirty="0" smtClean="0">
                <a:solidFill>
                  <a:schemeClr val="bg2">
                    <a:lumMod val="10000"/>
                  </a:schemeClr>
                </a:solidFill>
                <a:latin typeface="Arial"/>
                <a:cs typeface="Arial"/>
              </a:rPr>
              <a:t>Quickly spreading in the United States</a:t>
            </a:r>
          </a:p>
          <a:p>
            <a:pPr marL="285750" indent="-285750">
              <a:spcBef>
                <a:spcPct val="0"/>
              </a:spcBef>
              <a:buFont typeface="Arial"/>
              <a:buChar char="•"/>
              <a:defRPr/>
            </a:pPr>
            <a:r>
              <a:rPr lang="en-US" dirty="0" smtClean="0">
                <a:solidFill>
                  <a:schemeClr val="bg2">
                    <a:lumMod val="10000"/>
                  </a:schemeClr>
                </a:solidFill>
                <a:latin typeface="Arial"/>
                <a:cs typeface="Arial"/>
              </a:rPr>
              <a:t>Many education specialists have extremely high hopes</a:t>
            </a:r>
          </a:p>
          <a:p>
            <a:pPr marL="285750" indent="-285750">
              <a:spcBef>
                <a:spcPct val="0"/>
              </a:spcBef>
              <a:buFont typeface="Arial"/>
              <a:buChar char="•"/>
              <a:defRPr/>
            </a:pPr>
            <a:r>
              <a:rPr lang="en-US" dirty="0" smtClean="0">
                <a:solidFill>
                  <a:schemeClr val="bg2">
                    <a:lumMod val="10000"/>
                  </a:schemeClr>
                </a:solidFill>
                <a:latin typeface="Arial"/>
                <a:cs typeface="Arial"/>
              </a:rPr>
              <a:t>Influential in K-12 systems </a:t>
            </a:r>
          </a:p>
          <a:p>
            <a:pPr marL="285750" indent="-285750">
              <a:spcBef>
                <a:spcPct val="0"/>
              </a:spcBef>
              <a:buFont typeface="Arial"/>
              <a:buChar char="•"/>
              <a:defRPr/>
            </a:pPr>
            <a:endParaRPr lang="en-US" dirty="0" smtClean="0">
              <a:latin typeface="Arial"/>
              <a:cs typeface="Arial"/>
            </a:endParaRPr>
          </a:p>
          <a:p>
            <a:pPr lvl="0">
              <a:spcBef>
                <a:spcPct val="0"/>
              </a:spcBef>
              <a:defRPr/>
            </a:pPr>
            <a:r>
              <a:rPr lang="en-US" sz="2400" b="1" dirty="0" smtClean="0">
                <a:latin typeface="Arial"/>
                <a:cs typeface="Arial"/>
              </a:rPr>
              <a:t>Many American Students Find School Boring </a:t>
            </a:r>
          </a:p>
          <a:p>
            <a:pPr marL="285750" lvl="0" indent="-285750">
              <a:spcBef>
                <a:spcPct val="0"/>
              </a:spcBef>
              <a:buFont typeface="Arial"/>
              <a:buChar char="•"/>
              <a:defRPr/>
            </a:pPr>
            <a:r>
              <a:rPr lang="en-US" dirty="0" smtClean="0">
                <a:solidFill>
                  <a:schemeClr val="bg2">
                    <a:lumMod val="10000"/>
                  </a:schemeClr>
                </a:solidFill>
                <a:latin typeface="Arial"/>
                <a:cs typeface="Arial"/>
              </a:rPr>
              <a:t>Perhaps keep children interested</a:t>
            </a:r>
          </a:p>
          <a:p>
            <a:pPr marL="285750" lvl="0" indent="-285750">
              <a:spcBef>
                <a:spcPct val="0"/>
              </a:spcBef>
              <a:buFont typeface="Arial"/>
              <a:buChar char="•"/>
              <a:defRPr/>
            </a:pPr>
            <a:r>
              <a:rPr lang="en-US" dirty="0" smtClean="0">
                <a:solidFill>
                  <a:schemeClr val="bg2">
                    <a:lumMod val="10000"/>
                  </a:schemeClr>
                </a:solidFill>
                <a:latin typeface="Arial"/>
                <a:cs typeface="Arial"/>
              </a:rPr>
              <a:t>Perhaps build curiosity and develop self-confidence</a:t>
            </a:r>
          </a:p>
          <a:p>
            <a:pPr marL="285750" lvl="0" indent="-285750">
              <a:spcBef>
                <a:spcPct val="0"/>
              </a:spcBef>
              <a:buFont typeface="Arial"/>
              <a:buChar char="•"/>
              <a:defRPr/>
            </a:pPr>
            <a:r>
              <a:rPr lang="en-US" dirty="0" smtClean="0">
                <a:solidFill>
                  <a:schemeClr val="bg2">
                    <a:lumMod val="10000"/>
                  </a:schemeClr>
                </a:solidFill>
                <a:latin typeface="Arial"/>
                <a:cs typeface="Arial"/>
              </a:rPr>
              <a:t>Maybe technology can help inspire/retain enthusiasm</a:t>
            </a:r>
          </a:p>
          <a:p>
            <a:pPr marL="285750" lvl="0" indent="-285750">
              <a:spcBef>
                <a:spcPct val="0"/>
              </a:spcBef>
              <a:buFont typeface="Arial"/>
              <a:buChar char="•"/>
              <a:defRPr/>
            </a:pPr>
            <a:endParaRPr lang="en-US" sz="2400" b="1" dirty="0">
              <a:latin typeface="Arial"/>
              <a:cs typeface="Arial"/>
            </a:endParaRPr>
          </a:p>
          <a:p>
            <a:pPr lvl="0">
              <a:spcBef>
                <a:spcPct val="0"/>
              </a:spcBef>
              <a:defRPr/>
            </a:pPr>
            <a:r>
              <a:rPr lang="en-US" sz="2400" b="1" dirty="0" smtClean="0">
                <a:latin typeface="Arial"/>
                <a:cs typeface="Arial"/>
              </a:rPr>
              <a:t>Is Flipping a K-12 education fad? Perhaps</a:t>
            </a:r>
          </a:p>
        </p:txBody>
      </p:sp>
    </p:spTree>
    <p:extLst>
      <p:ext uri="{BB962C8B-B14F-4D97-AF65-F5344CB8AC3E}">
        <p14:creationId xmlns:p14="http://schemas.microsoft.com/office/powerpoint/2010/main" val="231182045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4893648"/>
          </a:xfrm>
          <a:prstGeom prst="rect">
            <a:avLst/>
          </a:prstGeom>
          <a:noFill/>
        </p:spPr>
        <p:txBody>
          <a:bodyPr wrap="square" rtlCol="0">
            <a:spAutoFit/>
          </a:bodyPr>
          <a:lstStyle/>
          <a:p>
            <a:pPr lvl="0">
              <a:spcBef>
                <a:spcPct val="0"/>
              </a:spcBef>
              <a:defRPr/>
            </a:pPr>
            <a:r>
              <a:rPr lang="en-US" sz="2400" b="1" dirty="0" smtClean="0">
                <a:latin typeface="Arial"/>
                <a:cs typeface="Arial"/>
              </a:rPr>
              <a:t>Yet Flipping Addresses Essential ELL Classroom Challenges – And Uses Technology as a Remedy</a:t>
            </a:r>
          </a:p>
          <a:p>
            <a:pPr marL="285750" indent="-285750">
              <a:spcBef>
                <a:spcPct val="0"/>
              </a:spcBef>
              <a:buFont typeface="Arial"/>
              <a:buChar char="•"/>
              <a:defRPr/>
            </a:pPr>
            <a:r>
              <a:rPr lang="en-US" dirty="0" smtClean="0">
                <a:solidFill>
                  <a:schemeClr val="bg2">
                    <a:lumMod val="10000"/>
                  </a:schemeClr>
                </a:solidFill>
                <a:latin typeface="Arial"/>
                <a:cs typeface="Arial"/>
              </a:rPr>
              <a:t>Allows students to see and hear instructor off campus</a:t>
            </a:r>
          </a:p>
          <a:p>
            <a:pPr marL="285750" indent="-285750">
              <a:spcBef>
                <a:spcPct val="0"/>
              </a:spcBef>
              <a:buFont typeface="Arial"/>
              <a:buChar char="•"/>
              <a:defRPr/>
            </a:pPr>
            <a:r>
              <a:rPr lang="en-US" dirty="0" smtClean="0">
                <a:solidFill>
                  <a:schemeClr val="bg2">
                    <a:lumMod val="10000"/>
                  </a:schemeClr>
                </a:solidFill>
                <a:latin typeface="Arial"/>
                <a:cs typeface="Arial"/>
              </a:rPr>
              <a:t>Allows ELLs to replay lectures numerous times</a:t>
            </a:r>
          </a:p>
          <a:p>
            <a:pPr marL="285750" indent="-285750">
              <a:spcBef>
                <a:spcPct val="0"/>
              </a:spcBef>
              <a:buFont typeface="Arial"/>
              <a:buChar char="•"/>
              <a:defRPr/>
            </a:pPr>
            <a:r>
              <a:rPr lang="en-US" dirty="0" smtClean="0">
                <a:solidFill>
                  <a:schemeClr val="bg2">
                    <a:lumMod val="10000"/>
                  </a:schemeClr>
                </a:solidFill>
                <a:latin typeface="Arial"/>
                <a:cs typeface="Arial"/>
              </a:rPr>
              <a:t>Helps individualize instruction </a:t>
            </a:r>
          </a:p>
          <a:p>
            <a:pPr lvl="0">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New Twist on Old Homework Challenges </a:t>
            </a:r>
          </a:p>
          <a:p>
            <a:pPr marL="285750" lvl="0" indent="-285750">
              <a:spcBef>
                <a:spcPct val="0"/>
              </a:spcBef>
              <a:buFont typeface="Arial"/>
              <a:buChar char="•"/>
              <a:defRPr/>
            </a:pPr>
            <a:r>
              <a:rPr lang="en-US" dirty="0" smtClean="0">
                <a:solidFill>
                  <a:schemeClr val="bg2">
                    <a:lumMod val="10000"/>
                  </a:schemeClr>
                </a:solidFill>
                <a:latin typeface="Arial"/>
                <a:cs typeface="Arial"/>
              </a:rPr>
              <a:t>Audio and video records go beyond the printed word</a:t>
            </a:r>
          </a:p>
          <a:p>
            <a:pPr marL="285750" lvl="0" indent="-285750">
              <a:spcBef>
                <a:spcPct val="0"/>
              </a:spcBef>
              <a:buFont typeface="Arial"/>
              <a:buChar char="•"/>
              <a:defRPr/>
            </a:pPr>
            <a:r>
              <a:rPr lang="en-US" dirty="0" smtClean="0">
                <a:solidFill>
                  <a:schemeClr val="bg2">
                    <a:lumMod val="10000"/>
                  </a:schemeClr>
                </a:solidFill>
                <a:latin typeface="Arial"/>
                <a:cs typeface="Arial"/>
              </a:rPr>
              <a:t>Introduces materials and concepts off campus</a:t>
            </a:r>
          </a:p>
          <a:p>
            <a:pPr marL="285750" lvl="0" indent="-285750">
              <a:spcBef>
                <a:spcPct val="0"/>
              </a:spcBef>
              <a:buFont typeface="Arial"/>
              <a:buChar char="•"/>
              <a:defRPr/>
            </a:pPr>
            <a:r>
              <a:rPr lang="en-US" dirty="0" smtClean="0">
                <a:solidFill>
                  <a:schemeClr val="bg2">
                    <a:lumMod val="10000"/>
                  </a:schemeClr>
                </a:solidFill>
                <a:latin typeface="Arial"/>
                <a:cs typeface="Arial"/>
              </a:rPr>
              <a:t>Repackages homework for 21</a:t>
            </a:r>
            <a:r>
              <a:rPr lang="en-US" baseline="30000" dirty="0" smtClean="0">
                <a:solidFill>
                  <a:schemeClr val="bg2">
                    <a:lumMod val="10000"/>
                  </a:schemeClr>
                </a:solidFill>
                <a:latin typeface="Arial"/>
                <a:cs typeface="Arial"/>
              </a:rPr>
              <a:t>st</a:t>
            </a:r>
            <a:r>
              <a:rPr lang="en-US" dirty="0" smtClean="0">
                <a:solidFill>
                  <a:schemeClr val="bg2">
                    <a:lumMod val="10000"/>
                  </a:schemeClr>
                </a:solidFill>
                <a:latin typeface="Arial"/>
                <a:cs typeface="Arial"/>
              </a:rPr>
              <a:t> century students</a:t>
            </a:r>
          </a:p>
          <a:p>
            <a:pPr lvl="0">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Technology Opens New Classroom Possibilities </a:t>
            </a:r>
          </a:p>
          <a:p>
            <a:pPr marL="285750" indent="-285750">
              <a:spcBef>
                <a:spcPct val="0"/>
              </a:spcBef>
              <a:buFont typeface="Arial"/>
              <a:buChar char="•"/>
              <a:defRPr/>
            </a:pPr>
            <a:r>
              <a:rPr lang="en-US" dirty="0" smtClean="0">
                <a:solidFill>
                  <a:srgbClr val="323232"/>
                </a:solidFill>
                <a:latin typeface="Arial"/>
                <a:cs typeface="Arial"/>
              </a:rPr>
              <a:t>Allows students to bring their questions </a:t>
            </a:r>
          </a:p>
          <a:p>
            <a:pPr marL="285750" indent="-285750">
              <a:spcBef>
                <a:spcPct val="0"/>
              </a:spcBef>
              <a:buFont typeface="Arial"/>
              <a:buChar char="•"/>
              <a:defRPr/>
            </a:pPr>
            <a:r>
              <a:rPr lang="en-US" dirty="0" smtClean="0">
                <a:solidFill>
                  <a:srgbClr val="323232"/>
                </a:solidFill>
                <a:latin typeface="Arial"/>
                <a:cs typeface="Arial"/>
              </a:rPr>
              <a:t>Encourages students to solve problems in class (math/engineering)</a:t>
            </a:r>
          </a:p>
          <a:p>
            <a:pPr marL="285750" indent="-285750">
              <a:spcBef>
                <a:spcPct val="0"/>
              </a:spcBef>
              <a:buFont typeface="Arial"/>
              <a:buChar char="•"/>
              <a:defRPr/>
            </a:pPr>
            <a:r>
              <a:rPr lang="en-US" dirty="0" smtClean="0">
                <a:solidFill>
                  <a:srgbClr val="323232"/>
                </a:solidFill>
                <a:latin typeface="Arial"/>
                <a:cs typeface="Arial"/>
              </a:rPr>
              <a:t>Requires more student participation in small groups</a:t>
            </a:r>
          </a:p>
          <a:p>
            <a:pPr marL="285750" indent="-285750">
              <a:spcBef>
                <a:spcPct val="0"/>
              </a:spcBef>
              <a:buFont typeface="Arial"/>
              <a:buChar char="•"/>
              <a:defRPr/>
            </a:pPr>
            <a:r>
              <a:rPr lang="en-US" dirty="0" smtClean="0">
                <a:solidFill>
                  <a:srgbClr val="323232"/>
                </a:solidFill>
                <a:latin typeface="Arial"/>
                <a:cs typeface="Arial"/>
              </a:rPr>
              <a:t>Opens up collaborative learning and communicative tasks</a:t>
            </a:r>
          </a:p>
        </p:txBody>
      </p:sp>
    </p:spTree>
    <p:extLst>
      <p:ext uri="{BB962C8B-B14F-4D97-AF65-F5344CB8AC3E}">
        <p14:creationId xmlns:p14="http://schemas.microsoft.com/office/powerpoint/2010/main" val="277274235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noProof="0" dirty="0" smtClean="0">
                <a:solidFill>
                  <a:schemeClr val="bg1"/>
                </a:solidFill>
                <a:latin typeface="Arial"/>
                <a:cs typeface="Arial"/>
              </a:rPr>
              <a:t>American Language Instiute</a:t>
            </a:r>
            <a:r>
              <a:rPr kumimoji="0" lang="en-US" sz="1100" b="1" u="none" strike="noStrike" kern="1200" cap="none" spc="0" normalizeH="0" noProof="0" dirty="0" smtClean="0">
                <a:ln>
                  <a:noFill/>
                </a:ln>
                <a:solidFill>
                  <a:schemeClr val="bg1"/>
                </a:solidFill>
                <a:effectLst/>
                <a:uLnTx/>
                <a:uFillTx/>
                <a:latin typeface="Arial"/>
                <a:ea typeface="+mn-ea"/>
                <a:cs typeface="Arial"/>
              </a:rPr>
              <a:t>  |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1121487" y="203200"/>
            <a:ext cx="7399800" cy="4893648"/>
          </a:xfrm>
          <a:prstGeom prst="rect">
            <a:avLst/>
          </a:prstGeom>
          <a:noFill/>
        </p:spPr>
        <p:txBody>
          <a:bodyPr wrap="square" rtlCol="0">
            <a:spAutoFit/>
          </a:bodyPr>
          <a:lstStyle/>
          <a:p>
            <a:pPr lvl="0">
              <a:spcBef>
                <a:spcPct val="0"/>
              </a:spcBef>
              <a:defRPr/>
            </a:pPr>
            <a:r>
              <a:rPr lang="en-US" sz="2400" b="1" dirty="0" smtClean="0">
                <a:latin typeface="Arial"/>
                <a:cs typeface="Arial"/>
              </a:rPr>
              <a:t>What Does Flipping the ELL Classroom Mean? </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ELLs Spend More Time in English</a:t>
            </a:r>
          </a:p>
          <a:p>
            <a:pPr marL="285750" indent="-285750">
              <a:spcBef>
                <a:spcPct val="0"/>
              </a:spcBef>
              <a:buFont typeface="Arial"/>
              <a:buChar char="•"/>
              <a:defRPr/>
            </a:pPr>
            <a:r>
              <a:rPr lang="en-US" dirty="0" smtClean="0">
                <a:solidFill>
                  <a:schemeClr val="bg2">
                    <a:lumMod val="10000"/>
                  </a:schemeClr>
                </a:solidFill>
                <a:latin typeface="Arial"/>
                <a:cs typeface="Arial"/>
              </a:rPr>
              <a:t>Students can watch professor’s lectures many times</a:t>
            </a:r>
          </a:p>
          <a:p>
            <a:pPr marL="285750" indent="-285750">
              <a:spcBef>
                <a:spcPct val="0"/>
              </a:spcBef>
              <a:buFont typeface="Arial"/>
              <a:buChar char="•"/>
              <a:defRPr/>
            </a:pPr>
            <a:r>
              <a:rPr lang="en-US" dirty="0" smtClean="0">
                <a:solidFill>
                  <a:schemeClr val="bg2">
                    <a:lumMod val="10000"/>
                  </a:schemeClr>
                </a:solidFill>
                <a:latin typeface="Arial"/>
                <a:cs typeface="Arial"/>
              </a:rPr>
              <a:t>Professors can record lessons </a:t>
            </a:r>
          </a:p>
          <a:p>
            <a:pPr marL="285750" indent="-285750">
              <a:spcBef>
                <a:spcPct val="0"/>
              </a:spcBef>
              <a:buFont typeface="Arial"/>
              <a:buChar char="•"/>
              <a:defRPr/>
            </a:pPr>
            <a:r>
              <a:rPr lang="en-US" dirty="0" smtClean="0">
                <a:solidFill>
                  <a:schemeClr val="bg2">
                    <a:lumMod val="10000"/>
                  </a:schemeClr>
                </a:solidFill>
                <a:latin typeface="Arial"/>
                <a:cs typeface="Arial"/>
              </a:rPr>
              <a:t>Professors create recorded lessons one time</a:t>
            </a:r>
          </a:p>
          <a:p>
            <a:pPr marL="285750" indent="-285750">
              <a:spcBef>
                <a:spcPct val="0"/>
              </a:spcBef>
              <a:buFont typeface="Arial"/>
              <a:buChar char="•"/>
              <a:defRPr/>
            </a:pPr>
            <a:r>
              <a:rPr lang="en-US" dirty="0" smtClean="0">
                <a:solidFill>
                  <a:schemeClr val="bg2">
                    <a:lumMod val="10000"/>
                  </a:schemeClr>
                </a:solidFill>
                <a:latin typeface="Arial"/>
                <a:cs typeface="Arial"/>
              </a:rPr>
              <a:t>Teachers and Professors focus more on “live” interactions with students during class </a:t>
            </a:r>
          </a:p>
          <a:p>
            <a:pPr lvl="0">
              <a:spcBef>
                <a:spcPct val="0"/>
              </a:spcBef>
              <a:defRPr/>
            </a:pPr>
            <a:endParaRPr lang="en-US" dirty="0" smtClean="0">
              <a:latin typeface="Arial"/>
              <a:cs typeface="Arial"/>
            </a:endParaRPr>
          </a:p>
          <a:p>
            <a:pPr lvl="0">
              <a:spcBef>
                <a:spcPct val="0"/>
              </a:spcBef>
              <a:defRPr/>
            </a:pPr>
            <a:r>
              <a:rPr lang="en-US" sz="2400" b="1" dirty="0" smtClean="0">
                <a:latin typeface="Arial"/>
                <a:cs typeface="Arial"/>
              </a:rPr>
              <a:t>‘Search and Share’ is Flipping Classrooms 2.0 </a:t>
            </a:r>
          </a:p>
          <a:p>
            <a:pPr marL="285750" indent="-285750">
              <a:spcBef>
                <a:spcPct val="0"/>
              </a:spcBef>
              <a:buFont typeface="Arial"/>
              <a:buChar char="•"/>
              <a:defRPr/>
            </a:pPr>
            <a:r>
              <a:rPr lang="en-US" dirty="0" smtClean="0">
                <a:solidFill>
                  <a:srgbClr val="323232"/>
                </a:solidFill>
                <a:latin typeface="Arial"/>
                <a:cs typeface="Arial"/>
              </a:rPr>
              <a:t>Asks/requires students to participate</a:t>
            </a:r>
          </a:p>
          <a:p>
            <a:pPr marL="285750" indent="-285750">
              <a:spcBef>
                <a:spcPct val="0"/>
              </a:spcBef>
              <a:buFont typeface="Arial"/>
              <a:buChar char="•"/>
              <a:defRPr/>
            </a:pPr>
            <a:r>
              <a:rPr lang="en-US" dirty="0" smtClean="0">
                <a:solidFill>
                  <a:srgbClr val="323232"/>
                </a:solidFill>
                <a:latin typeface="Arial"/>
                <a:cs typeface="Arial"/>
              </a:rPr>
              <a:t>Asks/requires students to help co-create the class</a:t>
            </a:r>
          </a:p>
          <a:p>
            <a:pPr marL="285750" indent="-285750">
              <a:spcBef>
                <a:spcPct val="0"/>
              </a:spcBef>
              <a:buFont typeface="Arial"/>
              <a:buChar char="•"/>
              <a:defRPr/>
            </a:pPr>
            <a:r>
              <a:rPr lang="en-US" dirty="0" smtClean="0">
                <a:solidFill>
                  <a:srgbClr val="323232"/>
                </a:solidFill>
                <a:latin typeface="Arial"/>
                <a:cs typeface="Arial"/>
              </a:rPr>
              <a:t>Makes classes more lively (and less predictable)</a:t>
            </a:r>
          </a:p>
          <a:p>
            <a:pPr marL="285750" indent="-285750">
              <a:spcBef>
                <a:spcPct val="0"/>
              </a:spcBef>
              <a:buFont typeface="Arial"/>
              <a:buChar char="•"/>
              <a:defRPr/>
            </a:pPr>
            <a:r>
              <a:rPr lang="en-US" dirty="0" smtClean="0">
                <a:solidFill>
                  <a:srgbClr val="323232"/>
                </a:solidFill>
                <a:latin typeface="Arial"/>
                <a:cs typeface="Arial"/>
              </a:rPr>
              <a:t>Creates authentic communication tasks </a:t>
            </a:r>
          </a:p>
          <a:p>
            <a:pPr marL="285750" indent="-285750">
              <a:spcBef>
                <a:spcPct val="0"/>
              </a:spcBef>
              <a:buFont typeface="Arial"/>
              <a:buChar char="•"/>
              <a:defRPr/>
            </a:pPr>
            <a:r>
              <a:rPr lang="en-US" dirty="0" smtClean="0">
                <a:solidFill>
                  <a:srgbClr val="323232"/>
                </a:solidFill>
                <a:latin typeface="Arial"/>
                <a:cs typeface="Arial"/>
              </a:rPr>
              <a:t>Builds fluency </a:t>
            </a:r>
          </a:p>
          <a:p>
            <a:pPr marL="285750" indent="-285750">
              <a:spcBef>
                <a:spcPct val="0"/>
              </a:spcBef>
              <a:buFont typeface="Arial"/>
              <a:buChar char="•"/>
              <a:defRPr/>
            </a:pPr>
            <a:r>
              <a:rPr lang="en-US" dirty="0" smtClean="0">
                <a:solidFill>
                  <a:srgbClr val="323232"/>
                </a:solidFill>
                <a:latin typeface="Arial"/>
                <a:cs typeface="Arial"/>
              </a:rPr>
              <a:t>Re-enforces central themes with repetition from multiple sources</a:t>
            </a:r>
          </a:p>
        </p:txBody>
      </p:sp>
    </p:spTree>
    <p:extLst>
      <p:ext uri="{BB962C8B-B14F-4D97-AF65-F5344CB8AC3E}">
        <p14:creationId xmlns:p14="http://schemas.microsoft.com/office/powerpoint/2010/main" val="7995428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100" b="1" dirty="0" smtClean="0">
                <a:solidFill>
                  <a:schemeClr val="bg1"/>
                </a:solidFill>
                <a:latin typeface="Arial"/>
                <a:cs typeface="Arial"/>
              </a:rPr>
              <a:t>American Language Institute </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5262980"/>
          </a:xfrm>
          <a:prstGeom prst="rect">
            <a:avLst/>
          </a:prstGeom>
          <a:noFill/>
        </p:spPr>
        <p:txBody>
          <a:bodyPr wrap="square" rtlCol="0">
            <a:spAutoFit/>
          </a:bodyPr>
          <a:lstStyle/>
          <a:p>
            <a:pPr lvl="0">
              <a:spcBef>
                <a:spcPct val="0"/>
              </a:spcBef>
              <a:defRPr/>
            </a:pPr>
            <a:r>
              <a:rPr lang="en-US" sz="2400" b="1" dirty="0" smtClean="0">
                <a:latin typeface="Arial"/>
                <a:cs typeface="Arial"/>
              </a:rPr>
              <a:t>Which English Class Would You Prefer to Join? </a:t>
            </a:r>
          </a:p>
          <a:p>
            <a:pPr lvl="0">
              <a:spcBef>
                <a:spcPct val="0"/>
              </a:spcBef>
              <a:defRPr/>
            </a:pPr>
            <a:endParaRPr lang="en-US" sz="2400" b="1" dirty="0">
              <a:latin typeface="Arial"/>
              <a:cs typeface="Arial"/>
            </a:endParaRPr>
          </a:p>
          <a:p>
            <a:pPr lvl="0">
              <a:spcBef>
                <a:spcPct val="0"/>
              </a:spcBef>
              <a:defRPr/>
            </a:pPr>
            <a:r>
              <a:rPr lang="en-US" sz="2400" b="1" dirty="0" smtClean="0">
                <a:latin typeface="Arial"/>
                <a:cs typeface="Arial"/>
              </a:rPr>
              <a:t>Large lecture hall</a:t>
            </a:r>
          </a:p>
          <a:p>
            <a:pPr marL="285750" indent="-285750">
              <a:spcBef>
                <a:spcPct val="0"/>
              </a:spcBef>
              <a:buFont typeface="Arial"/>
              <a:buChar char="•"/>
              <a:defRPr/>
            </a:pPr>
            <a:r>
              <a:rPr lang="en-US" dirty="0" smtClean="0">
                <a:solidFill>
                  <a:schemeClr val="bg2">
                    <a:lumMod val="10000"/>
                  </a:schemeClr>
                </a:solidFill>
                <a:latin typeface="Arial"/>
                <a:cs typeface="Arial"/>
              </a:rPr>
              <a:t>40-50 adult English language learners</a:t>
            </a:r>
          </a:p>
          <a:p>
            <a:pPr marL="285750" indent="-285750">
              <a:spcBef>
                <a:spcPct val="0"/>
              </a:spcBef>
              <a:buFont typeface="Arial"/>
              <a:buChar char="•"/>
              <a:defRPr/>
            </a:pPr>
            <a:r>
              <a:rPr lang="en-US" dirty="0" smtClean="0">
                <a:solidFill>
                  <a:schemeClr val="bg2">
                    <a:lumMod val="10000"/>
                  </a:schemeClr>
                </a:solidFill>
                <a:latin typeface="Arial"/>
                <a:cs typeface="Arial"/>
              </a:rPr>
              <a:t>One teacher at the podium</a:t>
            </a:r>
          </a:p>
          <a:p>
            <a:pPr marL="285750" indent="-285750">
              <a:spcBef>
                <a:spcPct val="0"/>
              </a:spcBef>
              <a:buFont typeface="Arial"/>
              <a:buChar char="•"/>
              <a:defRPr/>
            </a:pPr>
            <a:r>
              <a:rPr lang="en-US" dirty="0" smtClean="0">
                <a:solidFill>
                  <a:schemeClr val="bg2">
                    <a:lumMod val="10000"/>
                  </a:schemeClr>
                </a:solidFill>
                <a:latin typeface="Arial"/>
                <a:cs typeface="Arial"/>
              </a:rPr>
              <a:t>One source of information on preparing for job interview</a:t>
            </a:r>
          </a:p>
          <a:p>
            <a:pPr marL="285750" indent="-285750">
              <a:spcBef>
                <a:spcPct val="0"/>
              </a:spcBef>
              <a:buFont typeface="Arial"/>
              <a:buChar char="•"/>
              <a:defRPr/>
            </a:pPr>
            <a:r>
              <a:rPr lang="en-US" dirty="0" smtClean="0">
                <a:solidFill>
                  <a:schemeClr val="bg2">
                    <a:lumMod val="10000"/>
                  </a:schemeClr>
                </a:solidFill>
                <a:latin typeface="Arial"/>
                <a:cs typeface="Arial"/>
              </a:rPr>
              <a:t>2003 Santa Monica Community College English Class</a:t>
            </a:r>
          </a:p>
          <a:p>
            <a:pPr marL="285750" indent="-285750">
              <a:spcBef>
                <a:spcPct val="0"/>
              </a:spcBef>
              <a:buFont typeface="Arial"/>
              <a:buChar char="•"/>
              <a:defRPr/>
            </a:pPr>
            <a:endParaRPr lang="en-US" dirty="0" smtClean="0">
              <a:latin typeface="Arial"/>
              <a:cs typeface="Arial"/>
            </a:endParaRPr>
          </a:p>
          <a:p>
            <a:pPr lvl="0">
              <a:spcBef>
                <a:spcPct val="0"/>
              </a:spcBef>
              <a:defRPr/>
            </a:pPr>
            <a:r>
              <a:rPr lang="en-US" sz="2400" b="1" dirty="0" smtClean="0">
                <a:latin typeface="Arial"/>
                <a:cs typeface="Arial"/>
              </a:rPr>
              <a:t>Large classroom with Small Tables</a:t>
            </a:r>
          </a:p>
          <a:p>
            <a:pPr marL="285750" lvl="0" indent="-285750">
              <a:spcBef>
                <a:spcPct val="0"/>
              </a:spcBef>
              <a:buFont typeface="Arial"/>
              <a:buChar char="•"/>
              <a:defRPr/>
            </a:pPr>
            <a:r>
              <a:rPr lang="en-US" dirty="0" smtClean="0">
                <a:solidFill>
                  <a:schemeClr val="bg2">
                    <a:lumMod val="10000"/>
                  </a:schemeClr>
                </a:solidFill>
                <a:latin typeface="Arial"/>
                <a:cs typeface="Arial"/>
              </a:rPr>
              <a:t>40-50 adult English language learners</a:t>
            </a:r>
          </a:p>
          <a:p>
            <a:pPr marL="285750" lvl="0" indent="-285750">
              <a:spcBef>
                <a:spcPct val="0"/>
              </a:spcBef>
              <a:buFont typeface="Arial"/>
              <a:buChar char="•"/>
              <a:defRPr/>
            </a:pPr>
            <a:r>
              <a:rPr lang="en-US" dirty="0" smtClean="0">
                <a:solidFill>
                  <a:schemeClr val="bg2">
                    <a:lumMod val="10000"/>
                  </a:schemeClr>
                </a:solidFill>
                <a:latin typeface="Arial"/>
                <a:cs typeface="Arial"/>
              </a:rPr>
              <a:t>One teacher circulates around the room</a:t>
            </a:r>
          </a:p>
          <a:p>
            <a:pPr marL="285750" lvl="0" indent="-285750">
              <a:spcBef>
                <a:spcPct val="0"/>
              </a:spcBef>
              <a:buFont typeface="Arial"/>
              <a:buChar char="•"/>
              <a:defRPr/>
            </a:pPr>
            <a:r>
              <a:rPr lang="en-US" dirty="0">
                <a:solidFill>
                  <a:schemeClr val="bg2">
                    <a:lumMod val="10000"/>
                  </a:schemeClr>
                </a:solidFill>
                <a:latin typeface="Arial"/>
                <a:cs typeface="Arial"/>
              </a:rPr>
              <a:t>4</a:t>
            </a:r>
            <a:r>
              <a:rPr lang="en-US" dirty="0" smtClean="0">
                <a:solidFill>
                  <a:schemeClr val="bg2">
                    <a:lumMod val="10000"/>
                  </a:schemeClr>
                </a:solidFill>
                <a:latin typeface="Arial"/>
                <a:cs typeface="Arial"/>
              </a:rPr>
              <a:t>5 students bring information to class</a:t>
            </a:r>
          </a:p>
          <a:p>
            <a:pPr marL="285750" lvl="0" indent="-285750">
              <a:spcBef>
                <a:spcPct val="0"/>
              </a:spcBef>
              <a:buFont typeface="Arial"/>
              <a:buChar char="•"/>
              <a:defRPr/>
            </a:pPr>
            <a:r>
              <a:rPr lang="en-US" dirty="0" smtClean="0">
                <a:solidFill>
                  <a:schemeClr val="bg2">
                    <a:lumMod val="10000"/>
                  </a:schemeClr>
                </a:solidFill>
                <a:latin typeface="Arial"/>
                <a:cs typeface="Arial"/>
              </a:rPr>
              <a:t>Small groups of 4-5 students sharing – speaking </a:t>
            </a:r>
          </a:p>
          <a:p>
            <a:pPr marL="285750" lvl="0" indent="-285750">
              <a:spcBef>
                <a:spcPct val="0"/>
              </a:spcBef>
              <a:buFont typeface="Arial"/>
              <a:buChar char="•"/>
              <a:defRPr/>
            </a:pPr>
            <a:r>
              <a:rPr lang="en-US" dirty="0" smtClean="0">
                <a:solidFill>
                  <a:schemeClr val="bg2">
                    <a:lumMod val="10000"/>
                  </a:schemeClr>
                </a:solidFill>
                <a:latin typeface="Arial"/>
                <a:cs typeface="Arial"/>
              </a:rPr>
              <a:t>New discussion group every 20 minutes</a:t>
            </a:r>
          </a:p>
          <a:p>
            <a:pPr>
              <a:spcBef>
                <a:spcPct val="0"/>
              </a:spcBef>
              <a:defRPr/>
            </a:pPr>
            <a:endParaRPr lang="en-US" b="1" dirty="0">
              <a:latin typeface="Arial"/>
              <a:cs typeface="Arial"/>
            </a:endParaRPr>
          </a:p>
          <a:p>
            <a:pPr lvl="0">
              <a:spcBef>
                <a:spcPct val="0"/>
              </a:spcBef>
              <a:defRPr/>
            </a:pPr>
            <a:r>
              <a:rPr lang="en-US" dirty="0" smtClean="0">
                <a:solidFill>
                  <a:schemeClr val="bg2">
                    <a:lumMod val="10000"/>
                  </a:schemeClr>
                </a:solidFill>
                <a:latin typeface="Arial"/>
                <a:cs typeface="Arial"/>
              </a:rPr>
              <a:t>Strength Through Diversity </a:t>
            </a:r>
          </a:p>
          <a:p>
            <a:pPr lvl="0">
              <a:spcBef>
                <a:spcPct val="0"/>
              </a:spcBef>
              <a:defRPr/>
            </a:pPr>
            <a:endParaRPr lang="en-US" sz="2400" b="1" dirty="0">
              <a:latin typeface="Arial"/>
              <a:cs typeface="Arial"/>
            </a:endParaRPr>
          </a:p>
        </p:txBody>
      </p:sp>
    </p:spTree>
    <p:extLst>
      <p:ext uri="{BB962C8B-B14F-4D97-AF65-F5344CB8AC3E}">
        <p14:creationId xmlns:p14="http://schemas.microsoft.com/office/powerpoint/2010/main" val="78815137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a:bodyPr>
          <a:lstStyle/>
          <a:p>
            <a:pPr marL="0" marR="0" lvl="0" indent="0" algn="r" defTabSz="457200" rtl="0" eaLnBrk="1" fontAlgn="auto" latinLnBrk="0" hangingPunct="1">
              <a:lnSpc>
                <a:spcPct val="100000"/>
              </a:lnSpc>
              <a:spcBef>
                <a:spcPct val="20000"/>
              </a:spcBef>
              <a:spcAft>
                <a:spcPts val="0"/>
              </a:spcAft>
              <a:buClrTx/>
              <a:buSzTx/>
              <a:buFont typeface="Arial"/>
              <a:buNone/>
              <a:tabLst/>
              <a:defRPr/>
            </a:pP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508653"/>
          </a:xfrm>
          <a:prstGeom prst="rect">
            <a:avLst/>
          </a:prstGeom>
          <a:noFill/>
        </p:spPr>
        <p:txBody>
          <a:bodyPr wrap="square" rtlCol="0">
            <a:spAutoFit/>
          </a:bodyPr>
          <a:lstStyle/>
          <a:p>
            <a:pPr lvl="0">
              <a:spcBef>
                <a:spcPct val="0"/>
              </a:spcBef>
              <a:defRPr/>
            </a:pPr>
            <a:r>
              <a:rPr lang="en-US" sz="2400" b="1" dirty="0" smtClean="0">
                <a:latin typeface="Arial"/>
                <a:cs typeface="Arial"/>
              </a:rPr>
              <a:t>ALI 245: High Intermediate Writing Skills </a:t>
            </a:r>
          </a:p>
          <a:p>
            <a:pPr marL="285750" indent="-285750">
              <a:spcBef>
                <a:spcPct val="0"/>
              </a:spcBef>
              <a:buFont typeface="Arial"/>
              <a:buChar char="•"/>
              <a:defRPr/>
            </a:pPr>
            <a:r>
              <a:rPr lang="en-US" dirty="0">
                <a:solidFill>
                  <a:schemeClr val="bg2">
                    <a:lumMod val="10000"/>
                  </a:schemeClr>
                </a:solidFill>
                <a:latin typeface="Arial"/>
                <a:cs typeface="Arial"/>
              </a:rPr>
              <a:t>Reading About Your Hometown </a:t>
            </a:r>
          </a:p>
          <a:p>
            <a:pPr marL="285750" indent="-285750">
              <a:spcBef>
                <a:spcPct val="0"/>
              </a:spcBef>
              <a:buFont typeface="Arial"/>
              <a:buChar char="•"/>
              <a:defRPr/>
            </a:pPr>
            <a:r>
              <a:rPr lang="en-US" dirty="0" smtClean="0">
                <a:solidFill>
                  <a:schemeClr val="bg2">
                    <a:lumMod val="10000"/>
                  </a:schemeClr>
                </a:solidFill>
                <a:latin typeface="Arial"/>
                <a:cs typeface="Arial"/>
              </a:rPr>
              <a:t>Identify a Significant Trend in Your Field</a:t>
            </a:r>
          </a:p>
          <a:p>
            <a:pPr marL="285750" indent="-285750">
              <a:spcBef>
                <a:spcPct val="0"/>
              </a:spcBef>
              <a:buFont typeface="Arial"/>
              <a:buChar char="•"/>
              <a:defRPr/>
            </a:pPr>
            <a:r>
              <a:rPr lang="en-US" dirty="0" smtClean="0">
                <a:solidFill>
                  <a:schemeClr val="bg2">
                    <a:lumMod val="10000"/>
                  </a:schemeClr>
                </a:solidFill>
                <a:latin typeface="Arial"/>
                <a:cs typeface="Arial"/>
              </a:rPr>
              <a:t>Share a Profile of a Significant Figure in Your Field</a:t>
            </a:r>
          </a:p>
          <a:p>
            <a:pPr marL="285750" indent="-285750">
              <a:spcBef>
                <a:spcPct val="0"/>
              </a:spcBef>
              <a:buFont typeface="Arial"/>
              <a:buChar char="•"/>
              <a:defRPr/>
            </a:pPr>
            <a:r>
              <a:rPr lang="en-US" dirty="0" smtClean="0">
                <a:solidFill>
                  <a:schemeClr val="bg2">
                    <a:lumMod val="10000"/>
                  </a:schemeClr>
                </a:solidFill>
                <a:latin typeface="Arial"/>
                <a:cs typeface="Arial"/>
              </a:rPr>
              <a:t>Advice on Writing Resumes and Cover Letters</a:t>
            </a:r>
          </a:p>
          <a:p>
            <a:pPr marL="285750" indent="-285750">
              <a:spcBef>
                <a:spcPct val="0"/>
              </a:spcBef>
              <a:buFont typeface="Arial"/>
              <a:buChar char="•"/>
              <a:defRPr/>
            </a:pPr>
            <a:r>
              <a:rPr lang="en-US" dirty="0" smtClean="0">
                <a:solidFill>
                  <a:schemeClr val="bg2">
                    <a:lumMod val="10000"/>
                  </a:schemeClr>
                </a:solidFill>
                <a:latin typeface="Arial"/>
                <a:cs typeface="Arial"/>
              </a:rPr>
              <a:t>Explain an Important Map/Graph/Chart</a:t>
            </a:r>
          </a:p>
          <a:p>
            <a:pPr marL="285750" indent="-285750">
              <a:spcBef>
                <a:spcPct val="0"/>
              </a:spcBef>
              <a:buFont typeface="Arial"/>
              <a:buChar char="•"/>
              <a:defRPr/>
            </a:pPr>
            <a:r>
              <a:rPr lang="en-US" dirty="0" smtClean="0">
                <a:solidFill>
                  <a:schemeClr val="bg2">
                    <a:lumMod val="10000"/>
                  </a:schemeClr>
                </a:solidFill>
                <a:latin typeface="Arial"/>
                <a:cs typeface="Arial"/>
              </a:rPr>
              <a:t>A Significant Problem in My Country/Field</a:t>
            </a:r>
          </a:p>
          <a:p>
            <a:pPr marL="285750" indent="-285750">
              <a:spcBef>
                <a:spcPct val="0"/>
              </a:spcBef>
              <a:buFont typeface="Arial"/>
              <a:buChar char="•"/>
              <a:defRPr/>
            </a:pPr>
            <a:r>
              <a:rPr lang="en-US" dirty="0" smtClean="0">
                <a:solidFill>
                  <a:schemeClr val="bg2">
                    <a:lumMod val="10000"/>
                  </a:schemeClr>
                </a:solidFill>
                <a:latin typeface="Arial"/>
                <a:cs typeface="Arial"/>
              </a:rPr>
              <a:t>American Academic Expectations/Norms </a:t>
            </a:r>
          </a:p>
          <a:p>
            <a:pPr marL="285750" indent="-285750">
              <a:spcBef>
                <a:spcPct val="0"/>
              </a:spcBef>
              <a:buFont typeface="Arial"/>
              <a:buChar char="•"/>
              <a:defRPr/>
            </a:pPr>
            <a:r>
              <a:rPr lang="en-US" dirty="0" smtClean="0">
                <a:solidFill>
                  <a:schemeClr val="bg2">
                    <a:lumMod val="10000"/>
                  </a:schemeClr>
                </a:solidFill>
                <a:latin typeface="Arial"/>
                <a:cs typeface="Arial"/>
              </a:rPr>
              <a:t>Movie Review</a:t>
            </a:r>
          </a:p>
          <a:p>
            <a:pPr marL="285750" indent="-285750">
              <a:spcBef>
                <a:spcPct val="0"/>
              </a:spcBef>
              <a:buFont typeface="Arial"/>
              <a:buChar char="•"/>
              <a:defRPr/>
            </a:pPr>
            <a:r>
              <a:rPr lang="en-US" dirty="0" smtClean="0">
                <a:solidFill>
                  <a:schemeClr val="bg2">
                    <a:lumMod val="10000"/>
                  </a:schemeClr>
                </a:solidFill>
                <a:latin typeface="Arial"/>
                <a:cs typeface="Arial"/>
              </a:rPr>
              <a:t>Product Review</a:t>
            </a:r>
          </a:p>
          <a:p>
            <a:pPr marL="285750" indent="-285750">
              <a:spcBef>
                <a:spcPct val="0"/>
              </a:spcBef>
              <a:buFont typeface="Arial"/>
              <a:buChar char="•"/>
              <a:defRPr/>
            </a:pPr>
            <a:r>
              <a:rPr lang="en-US" dirty="0" smtClean="0">
                <a:solidFill>
                  <a:schemeClr val="bg2">
                    <a:lumMod val="10000"/>
                  </a:schemeClr>
                </a:solidFill>
                <a:latin typeface="Arial"/>
                <a:cs typeface="Arial"/>
              </a:rPr>
              <a:t>Illumin: A Review of Engineering in Everyday Life</a:t>
            </a:r>
          </a:p>
          <a:p>
            <a:pPr lvl="0">
              <a:spcBef>
                <a:spcPct val="0"/>
              </a:spcBef>
              <a:defRPr/>
            </a:pPr>
            <a:endParaRPr lang="en-US" dirty="0" smtClean="0">
              <a:latin typeface="Arial"/>
              <a:cs typeface="Arial"/>
            </a:endParaRPr>
          </a:p>
        </p:txBody>
      </p:sp>
    </p:spTree>
    <p:extLst>
      <p:ext uri="{BB962C8B-B14F-4D97-AF65-F5344CB8AC3E}">
        <p14:creationId xmlns:p14="http://schemas.microsoft.com/office/powerpoint/2010/main" val="25156580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274981" y="6214529"/>
            <a:ext cx="1625599" cy="317499"/>
          </a:xfrm>
          <a:prstGeom prst="rect">
            <a:avLst/>
          </a:prstGeom>
        </p:spPr>
        <p:txBody>
          <a:bodyPr vert="horz" lIns="91440" tIns="45720" rIns="91440" bIns="45720" rtlCol="0">
            <a:normAutofit fontScale="85000" lnSpcReduction="20000"/>
          </a:bodyPr>
          <a:lstStyle/>
          <a:p>
            <a:pPr lvl="0" algn="r">
              <a:spcBef>
                <a:spcPct val="20000"/>
              </a:spcBef>
              <a:defRPr/>
            </a:pPr>
            <a:r>
              <a:rPr lang="en-US" sz="1100" b="1" dirty="0">
                <a:solidFill>
                  <a:schemeClr val="bg1"/>
                </a:solidFill>
                <a:latin typeface="Arial"/>
                <a:cs typeface="Arial"/>
              </a:rPr>
              <a:t>American Language Instiute  </a:t>
            </a:r>
            <a:r>
              <a:rPr kumimoji="0" lang="en-US" sz="1100" b="1" u="none" strike="noStrike" kern="1200" cap="none" spc="0" normalizeH="0" noProof="0" dirty="0" smtClean="0">
                <a:ln>
                  <a:noFill/>
                </a:ln>
                <a:solidFill>
                  <a:schemeClr val="bg1"/>
                </a:solidFill>
                <a:effectLst/>
                <a:uLnTx/>
                <a:uFillTx/>
                <a:latin typeface="Arial"/>
                <a:ea typeface="+mn-ea"/>
                <a:cs typeface="Arial"/>
              </a:rPr>
              <a:t>|  2</a:t>
            </a:r>
            <a:endParaRPr kumimoji="0" lang="en-US" sz="1100" b="1" u="none" strike="noStrike" kern="1200" cap="none" spc="0" normalizeH="0" baseline="0" noProof="0" dirty="0" smtClean="0">
              <a:ln>
                <a:noFill/>
              </a:ln>
              <a:solidFill>
                <a:schemeClr val="bg1"/>
              </a:solidFill>
              <a:effectLst/>
              <a:uLnTx/>
              <a:uFillTx/>
              <a:latin typeface="Arial"/>
              <a:ea typeface="+mn-ea"/>
              <a:cs typeface="Arial"/>
            </a:endParaRPr>
          </a:p>
        </p:txBody>
      </p:sp>
      <p:sp>
        <p:nvSpPr>
          <p:cNvPr id="5" name="TextBox 4"/>
          <p:cNvSpPr txBox="1"/>
          <p:nvPr/>
        </p:nvSpPr>
        <p:spPr>
          <a:xfrm>
            <a:off x="943687" y="977900"/>
            <a:ext cx="7399800" cy="3785652"/>
          </a:xfrm>
          <a:prstGeom prst="rect">
            <a:avLst/>
          </a:prstGeom>
          <a:noFill/>
        </p:spPr>
        <p:txBody>
          <a:bodyPr wrap="square" rtlCol="0">
            <a:spAutoFit/>
          </a:bodyPr>
          <a:lstStyle/>
          <a:p>
            <a:pPr lvl="0">
              <a:spcBef>
                <a:spcPct val="0"/>
              </a:spcBef>
              <a:defRPr/>
            </a:pPr>
            <a:r>
              <a:rPr lang="en-US" sz="2400" b="1" dirty="0" smtClean="0">
                <a:latin typeface="Arial"/>
                <a:cs typeface="Arial"/>
              </a:rPr>
              <a:t>ALI 254: Advanced Speaking Skills </a:t>
            </a:r>
          </a:p>
          <a:p>
            <a:pPr marL="285750" indent="-285750">
              <a:spcBef>
                <a:spcPct val="0"/>
              </a:spcBef>
              <a:buFont typeface="Arial"/>
              <a:buChar char="•"/>
              <a:defRPr/>
            </a:pPr>
            <a:r>
              <a:rPr lang="en-US" dirty="0" smtClean="0">
                <a:solidFill>
                  <a:schemeClr val="bg2">
                    <a:lumMod val="10000"/>
                  </a:schemeClr>
                </a:solidFill>
                <a:latin typeface="Arial"/>
                <a:cs typeface="Arial"/>
              </a:rPr>
              <a:t>Introducing a Significant Figure in My Field </a:t>
            </a: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a:solidFill>
                  <a:schemeClr val="bg2">
                    <a:lumMod val="10000"/>
                  </a:schemeClr>
                </a:solidFill>
                <a:latin typeface="Arial"/>
                <a:cs typeface="Arial"/>
              </a:rPr>
              <a:t>A</a:t>
            </a:r>
            <a:r>
              <a:rPr lang="en-US" dirty="0" smtClean="0">
                <a:solidFill>
                  <a:schemeClr val="bg2">
                    <a:lumMod val="10000"/>
                  </a:schemeClr>
                </a:solidFill>
                <a:latin typeface="Arial"/>
                <a:cs typeface="Arial"/>
              </a:rPr>
              <a:t> Significant Trend in My Field</a:t>
            </a:r>
          </a:p>
          <a:p>
            <a:pPr marL="285750" indent="-285750">
              <a:spcBef>
                <a:spcPct val="0"/>
              </a:spcBef>
              <a:buFont typeface="Arial"/>
              <a:buChar char="•"/>
              <a:defRPr/>
            </a:pPr>
            <a:r>
              <a:rPr lang="en-US" dirty="0" smtClean="0">
                <a:solidFill>
                  <a:schemeClr val="bg2">
                    <a:lumMod val="10000"/>
                  </a:schemeClr>
                </a:solidFill>
                <a:latin typeface="Arial"/>
                <a:cs typeface="Arial"/>
              </a:rPr>
              <a:t>Advice on Job Interviews</a:t>
            </a:r>
          </a:p>
          <a:p>
            <a:pPr marL="285750" indent="-285750">
              <a:spcBef>
                <a:spcPct val="0"/>
              </a:spcBef>
              <a:buFont typeface="Arial"/>
              <a:buChar char="•"/>
              <a:defRPr/>
            </a:pPr>
            <a:r>
              <a:rPr lang="en-US" dirty="0" smtClean="0">
                <a:solidFill>
                  <a:schemeClr val="bg2">
                    <a:lumMod val="10000"/>
                  </a:schemeClr>
                </a:solidFill>
                <a:latin typeface="Arial"/>
                <a:cs typeface="Arial"/>
              </a:rPr>
              <a:t>Pronunciation Advice for Farsi/Chinese/Russian/Spanish Speakers of English</a:t>
            </a:r>
          </a:p>
          <a:p>
            <a:pPr marL="285750" indent="-285750">
              <a:spcBef>
                <a:spcPct val="0"/>
              </a:spcBef>
              <a:buFont typeface="Arial"/>
              <a:buChar char="•"/>
              <a:defRPr/>
            </a:pPr>
            <a:r>
              <a:rPr lang="en-US" dirty="0" smtClean="0">
                <a:solidFill>
                  <a:schemeClr val="bg2">
                    <a:lumMod val="10000"/>
                  </a:schemeClr>
                </a:solidFill>
                <a:latin typeface="Arial"/>
                <a:cs typeface="Arial"/>
              </a:rPr>
              <a:t>Term Definitions </a:t>
            </a:r>
          </a:p>
          <a:p>
            <a:pPr marL="285750" indent="-285750">
              <a:spcBef>
                <a:spcPct val="0"/>
              </a:spcBef>
              <a:buFont typeface="Arial"/>
              <a:buChar char="•"/>
              <a:defRPr/>
            </a:pPr>
            <a:r>
              <a:rPr lang="en-US" dirty="0">
                <a:solidFill>
                  <a:schemeClr val="bg2">
                    <a:lumMod val="10000"/>
                  </a:schemeClr>
                </a:solidFill>
                <a:latin typeface="Arial"/>
                <a:cs typeface="Arial"/>
              </a:rPr>
              <a:t>Movie </a:t>
            </a:r>
            <a:r>
              <a:rPr lang="en-US" dirty="0" smtClean="0">
                <a:solidFill>
                  <a:schemeClr val="bg2">
                    <a:lumMod val="10000"/>
                  </a:schemeClr>
                </a:solidFill>
                <a:latin typeface="Arial"/>
                <a:cs typeface="Arial"/>
              </a:rPr>
              <a:t>Recommendations</a:t>
            </a:r>
            <a:endParaRPr lang="en-US" dirty="0">
              <a:solidFill>
                <a:schemeClr val="bg2">
                  <a:lumMod val="10000"/>
                </a:schemeClr>
              </a:solidFill>
              <a:latin typeface="Arial"/>
              <a:cs typeface="Arial"/>
            </a:endParaRPr>
          </a:p>
          <a:p>
            <a:pPr marL="285750" indent="-285750">
              <a:spcBef>
                <a:spcPct val="0"/>
              </a:spcBef>
              <a:buFont typeface="Arial"/>
              <a:buChar char="•"/>
              <a:defRPr/>
            </a:pPr>
            <a:r>
              <a:rPr lang="en-US" dirty="0">
                <a:solidFill>
                  <a:schemeClr val="bg2">
                    <a:lumMod val="10000"/>
                  </a:schemeClr>
                </a:solidFill>
                <a:latin typeface="Arial"/>
                <a:cs typeface="Arial"/>
              </a:rPr>
              <a:t>Product Review</a:t>
            </a:r>
          </a:p>
          <a:p>
            <a:pPr marL="285750" indent="-285750">
              <a:spcBef>
                <a:spcPct val="0"/>
              </a:spcBef>
              <a:buFont typeface="Arial"/>
              <a:buChar char="•"/>
              <a:defRPr/>
            </a:pPr>
            <a:r>
              <a:rPr lang="en-US" dirty="0" smtClean="0">
                <a:solidFill>
                  <a:schemeClr val="bg2">
                    <a:lumMod val="10000"/>
                  </a:schemeClr>
                </a:solidFill>
                <a:latin typeface="Arial"/>
                <a:cs typeface="Arial"/>
              </a:rPr>
              <a:t>Infographics </a:t>
            </a:r>
          </a:p>
          <a:p>
            <a:pPr marL="285750" indent="-285750">
              <a:spcBef>
                <a:spcPct val="0"/>
              </a:spcBef>
              <a:buFont typeface="Arial"/>
              <a:buChar char="•"/>
              <a:defRPr/>
            </a:pPr>
            <a:r>
              <a:rPr lang="en-US" dirty="0" smtClean="0">
                <a:solidFill>
                  <a:schemeClr val="bg2">
                    <a:lumMod val="10000"/>
                  </a:schemeClr>
                </a:solidFill>
                <a:latin typeface="Arial"/>
                <a:cs typeface="Arial"/>
              </a:rPr>
              <a:t>TED Talks</a:t>
            </a:r>
          </a:p>
          <a:p>
            <a:pPr marL="285750" indent="-285750">
              <a:spcBef>
                <a:spcPct val="0"/>
              </a:spcBef>
              <a:buFont typeface="Arial"/>
              <a:buChar char="•"/>
              <a:defRPr/>
            </a:pPr>
            <a:r>
              <a:rPr lang="en-US" dirty="0" smtClean="0">
                <a:solidFill>
                  <a:schemeClr val="bg2">
                    <a:lumMod val="10000"/>
                  </a:schemeClr>
                </a:solidFill>
                <a:latin typeface="Arial"/>
                <a:cs typeface="Arial"/>
              </a:rPr>
              <a:t>This I Believe </a:t>
            </a:r>
          </a:p>
          <a:p>
            <a:pPr marL="285750" indent="-285750">
              <a:spcBef>
                <a:spcPct val="0"/>
              </a:spcBef>
              <a:buFont typeface="Arial"/>
              <a:buChar char="•"/>
              <a:defRPr/>
            </a:pPr>
            <a:r>
              <a:rPr lang="en-US" dirty="0" smtClean="0">
                <a:solidFill>
                  <a:schemeClr val="bg2">
                    <a:lumMod val="10000"/>
                  </a:schemeClr>
                </a:solidFill>
                <a:latin typeface="Arial"/>
                <a:cs typeface="Arial"/>
              </a:rPr>
              <a:t>How to Conduct Informational Interviews</a:t>
            </a:r>
          </a:p>
        </p:txBody>
      </p:sp>
    </p:spTree>
    <p:extLst>
      <p:ext uri="{BB962C8B-B14F-4D97-AF65-F5344CB8AC3E}">
        <p14:creationId xmlns:p14="http://schemas.microsoft.com/office/powerpoint/2010/main" val="344736338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Flip Your Classroom-Technology in ELT -PPT - 1">
  <a:themeElements>
    <a:clrScheme name="Custom 23">
      <a:dk1>
        <a:srgbClr val="99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Flip Your Classroom-Technology in ELT -PPT - 1.potx</Template>
  <TotalTime>662</TotalTime>
  <Words>1847</Words>
  <Application>Microsoft Macintosh PowerPoint</Application>
  <PresentationFormat>On-screen Show (4:3)</PresentationFormat>
  <Paragraphs>317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Flip Your Classroom-Technology in ELT -PPT - 1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Flip Your Classroom: Deploy Search and Share Homwork</dc:title>
  <dc:subject>Activities to Build ELL Fluency</dc:subject>
  <dc:creator>Eric H Roth</dc:creator>
  <cp:keywords/>
  <dc:description/>
  <cp:lastModifiedBy>Eric Roth</cp:lastModifiedBy>
  <cp:revision>53</cp:revision>
  <cp:lastPrinted>2013-11-23T08:16:22Z</cp:lastPrinted>
  <dcterms:created xsi:type="dcterms:W3CDTF">2012-02-08T18:35:15Z</dcterms:created>
  <dcterms:modified xsi:type="dcterms:W3CDTF">2017-08-01T07:46:18Z</dcterms:modified>
  <cp:category/>
</cp:coreProperties>
</file>